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5.xml" ContentType="application/vnd.openxmlformats-officedocument.presentationml.slideLayout+xml"/>
  <Override PartName="/ppt/notesSlides/notesSlide12.xml" ContentType="application/vnd.openxmlformats-officedocument.presentationml.notesSlide+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Override PartName="/ppt/slides/slide22.xml" ContentType="application/vnd.openxmlformats-officedocument.presentationml.slide+xml"/>
  <Override PartName="/ppt/notesSlides/notesSlide24.xml" ContentType="application/vnd.openxmlformats-officedocument.presentationml.notesSlide+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20.xml" ContentType="application/vnd.openxmlformats-officedocument.presentationml.notesSlide+xml"/>
  <Override PartName="/ppt/slides/slide15.xml" ContentType="application/vnd.openxmlformats-officedocument.presentationml.slide+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slides/slide6.xml" ContentType="application/vnd.openxmlformats-officedocument.presentationml.slide+xml"/>
  <Override PartName="/ppt/charts/chart1.xml" ContentType="application/vnd.openxmlformats-officedocument.drawingml.chart+xml"/>
  <Override PartName="/ppt/notesSlides/notesSlide17.xml" ContentType="application/vnd.openxmlformats-officedocument.presentationml.notes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notesSlides/notesSlide6.xml" ContentType="application/vnd.openxmlformats-officedocument.presentationml.notesSlide+xml"/>
  <Default Extension="xls" ContentType="application/vnd.ms-excel"/>
  <Override PartName="/ppt/notesSlides/notesSlide21.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slides/slide7.xml" ContentType="application/vnd.openxmlformats-officedocument.presentationml.slide+xml"/>
  <Override PartName="/ppt/charts/chart2.xml" ContentType="application/vnd.openxmlformats-officedocument.drawingml.chart+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Default Extension="vml" ContentType="application/vnd.openxmlformats-officedocument.vmlDrawing"/>
  <Override PartName="/ppt/slides/slide3.xml" ContentType="application/vnd.openxmlformats-officedocument.presentationml.slide+xml"/>
  <Override PartName="/ppt/notesSlides/notesSlide14.xml" ContentType="application/vnd.openxmlformats-officedocument.presentationml.notes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notesSlides/notesSlide7.xml" ContentType="application/vnd.openxmlformats-officedocument.presentationml.notesSlide+xml"/>
  <Override PartName="/ppt/notesSlides/notesSlide22.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charts/chart3.xml" ContentType="application/vnd.openxmlformats-officedocument.drawingml.chart+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Override1.xml" ContentType="application/vnd.openxmlformats-officedocument.themeOverrid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Override PartName="/ppt/notesSlides/notesSlide2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26"/>
  </p:notesMasterIdLst>
  <p:sldIdLst>
    <p:sldId id="257" r:id="rId2"/>
    <p:sldId id="414" r:id="rId3"/>
    <p:sldId id="480" r:id="rId4"/>
    <p:sldId id="464" r:id="rId5"/>
    <p:sldId id="416" r:id="rId6"/>
    <p:sldId id="465" r:id="rId7"/>
    <p:sldId id="418" r:id="rId8"/>
    <p:sldId id="468" r:id="rId9"/>
    <p:sldId id="314" r:id="rId10"/>
    <p:sldId id="469" r:id="rId11"/>
    <p:sldId id="315" r:id="rId12"/>
    <p:sldId id="491" r:id="rId13"/>
    <p:sldId id="470" r:id="rId14"/>
    <p:sldId id="467" r:id="rId15"/>
    <p:sldId id="471" r:id="rId16"/>
    <p:sldId id="395" r:id="rId17"/>
    <p:sldId id="396" r:id="rId18"/>
    <p:sldId id="317" r:id="rId19"/>
    <p:sldId id="336" r:id="rId20"/>
    <p:sldId id="437" r:id="rId21"/>
    <p:sldId id="444" r:id="rId22"/>
    <p:sldId id="475" r:id="rId23"/>
    <p:sldId id="451" r:id="rId24"/>
    <p:sldId id="489" r:id="rId25"/>
  </p:sldIdLst>
  <p:sldSz cx="9144000" cy="6858000" type="screen4x3"/>
  <p:notesSz cx="6807200" cy="9939338"/>
  <p:defaultTextStyle>
    <a:defPPr>
      <a:defRPr lang="en-US"/>
    </a:defPPr>
    <a:lvl1pPr algn="l" defTabSz="457200" rtl="0" fontAlgn="base">
      <a:spcBef>
        <a:spcPct val="0"/>
      </a:spcBef>
      <a:spcAft>
        <a:spcPct val="0"/>
      </a:spcAft>
      <a:defRPr kern="1200">
        <a:solidFill>
          <a:schemeClr val="tx1"/>
        </a:solidFill>
        <a:latin typeface="Arial" charset="0"/>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mn-cs"/>
      </a:defRPr>
    </a:lvl2pPr>
    <a:lvl3pPr marL="914400" algn="l" defTabSz="457200" rtl="0" fontAlgn="base">
      <a:spcBef>
        <a:spcPct val="0"/>
      </a:spcBef>
      <a:spcAft>
        <a:spcPct val="0"/>
      </a:spcAft>
      <a:defRPr kern="1200">
        <a:solidFill>
          <a:schemeClr val="tx1"/>
        </a:solidFill>
        <a:latin typeface="Arial" charset="0"/>
        <a:ea typeface="+mn-ea"/>
        <a:cs typeface="+mn-cs"/>
      </a:defRPr>
    </a:lvl3pPr>
    <a:lvl4pPr marL="1371600" algn="l" defTabSz="457200" rtl="0" fontAlgn="base">
      <a:spcBef>
        <a:spcPct val="0"/>
      </a:spcBef>
      <a:spcAft>
        <a:spcPct val="0"/>
      </a:spcAft>
      <a:defRPr kern="1200">
        <a:solidFill>
          <a:schemeClr val="tx1"/>
        </a:solidFill>
        <a:latin typeface="Arial" charset="0"/>
        <a:ea typeface="+mn-ea"/>
        <a:cs typeface="+mn-cs"/>
      </a:defRPr>
    </a:lvl4pPr>
    <a:lvl5pPr marL="1828800" algn="l" defTabSz="457200"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showNarration="1">
    <p:present/>
    <p:sldAll/>
    <p:penClr>
      <a:prstClr val="red"/>
    </p:penClr>
    <p:extLst>
      <p:ext uri="{EC167BDD-8182-4AB7-AECC-EB403E3ABB37}">
        <p14:laserClr xmlns:p14="http://schemas.microsoft.com/office/powerpoint/2010/main" xmlns:p="http://schemas.openxmlformats.org/presentationml/2006/main" xmlns:r="http://schemas.openxmlformats.org/officeDocument/2006/relationships" xmlns:a="http://schemas.openxmlformats.org/drawingml/2006/main" xmlns="">
          <a:srgbClr val="FF0000"/>
        </p14:laserClr>
      </p:ext>
      <p:ext uri="{2FDB2607-1784-4EEB-B798-7EB5836EED8A}">
        <p14:showMediaCtrls xmlns:p14="http://schemas.microsoft.com/office/powerpoint/2010/main" xmlns:p="http://schemas.openxmlformats.org/presentationml/2006/main" xmlns:r="http://schemas.openxmlformats.org/officeDocument/2006/relationships" xmlns:a="http://schemas.openxmlformats.org/drawingml/2006/main" xmlns="" val="1"/>
      </p:ext>
    </p:extLst>
  </p:showPr>
  <p:clrMru>
    <a:srgbClr val="33CC33"/>
    <a:srgbClr val="66FF99"/>
    <a:srgbClr val="3399FF"/>
    <a:srgbClr val="99FF66"/>
    <a:srgbClr val="FFFFFF"/>
    <a:srgbClr val="102B32"/>
    <a:srgbClr val="050023"/>
    <a:srgbClr val="F8F8F8"/>
  </p:clrMru>
  <p:extLst>
    <p:ext uri="{E76CE94A-603C-4142-B9EB-6D1370010A27}">
      <p14:discardImageEditData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p14="http://schemas.microsoft.com/office/powerpoint/2010/main" xmlns:p="http://schemas.openxmlformats.org/presentationml/2006/main" xmlns:r="http://schemas.openxmlformats.org/officeDocument/2006/relationships" xmlns:a="http://schemas.openxmlformats.org/drawingml/2006/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14" autoAdjust="0"/>
    <p:restoredTop sz="78596" autoAdjust="0"/>
  </p:normalViewPr>
  <p:slideViewPr>
    <p:cSldViewPr snapToGrid="0" snapToObjects="1">
      <p:cViewPr varScale="1">
        <p:scale>
          <a:sx n="136" d="100"/>
          <a:sy n="136" d="100"/>
        </p:scale>
        <p:origin x="-1664" y="-104"/>
      </p:cViewPr>
      <p:guideLst>
        <p:guide orient="horz" pos="4319"/>
        <p:guide pos="5591"/>
      </p:guideLst>
    </p:cSldViewPr>
  </p:slideViewPr>
  <p:outlineViewPr>
    <p:cViewPr>
      <p:scale>
        <a:sx n="33" d="100"/>
        <a:sy n="33" d="100"/>
      </p:scale>
      <p:origin x="0" y="1098"/>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C:\Documents%20and%20Settings\RCormack\Desktop\Digital%20rev\Copy%20of%20Top%20Down%20FY12%20v4.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US"/>
  <c:style val="2"/>
  <c:clrMapOvr bg1="lt1" tx1="dk1" bg2="lt2" tx2="dk2" accent1="accent1" accent2="accent2" accent3="accent3" accent4="accent4" accent5="accent5" accent6="accent6" hlink="hlink" folHlink="folHlink"/>
  <c:chart>
    <c:autoTitleDeleted val="1"/>
    <c:plotArea>
      <c:layout/>
      <c:barChart>
        <c:barDir val="col"/>
        <c:grouping val="clustered"/>
        <c:ser>
          <c:idx val="0"/>
          <c:order val="0"/>
          <c:tx>
            <c:strRef>
              <c:f>Sheet1!$B$56</c:f>
              <c:strCache>
                <c:ptCount val="1"/>
                <c:pt idx="0">
                  <c:v>Growth %</c:v>
                </c:pt>
              </c:strCache>
            </c:strRef>
          </c:tx>
          <c:spPr>
            <a:solidFill>
              <a:srgbClr val="4BACC6">
                <a:lumMod val="50000"/>
              </a:srgbClr>
            </a:solidFill>
            <a:effectLst>
              <a:outerShdw blurRad="76200" dir="13500000" sy="23000" kx="1200000" algn="br" rotWithShape="0">
                <a:prstClr val="black">
                  <a:alpha val="20000"/>
                </a:prstClr>
              </a:outerShdw>
            </a:effectLst>
            <a:scene3d>
              <a:camera prst="orthographicFront"/>
              <a:lightRig rig="threePt" dir="t"/>
            </a:scene3d>
            <a:sp3d>
              <a:bevelT w="190500" h="38100"/>
            </a:sp3d>
          </c:spPr>
          <c:dPt>
            <c:idx val="0"/>
            <c:spPr>
              <a:solidFill>
                <a:srgbClr val="C00000"/>
              </a:solidFill>
              <a:effectLst>
                <a:outerShdw blurRad="76200" dir="13500000" sy="23000" kx="1200000" algn="br" rotWithShape="0">
                  <a:prstClr val="black">
                    <a:alpha val="20000"/>
                  </a:prstClr>
                </a:outerShdw>
              </a:effectLst>
              <a:scene3d>
                <a:camera prst="orthographicFront"/>
                <a:lightRig rig="threePt" dir="t"/>
              </a:scene3d>
              <a:sp3d>
                <a:bevelT w="190500" h="38100"/>
              </a:sp3d>
            </c:spPr>
          </c:dPt>
          <c:dLbls>
            <c:txPr>
              <a:bodyPr/>
              <a:lstStyle/>
              <a:p>
                <a:pPr>
                  <a:defRPr lang="en-NZ" sz="1600" b="0">
                    <a:solidFill>
                      <a:schemeClr val="bg1"/>
                    </a:solidFill>
                    <a:latin typeface="Bauhaus 93" pitchFamily="82" charset="0"/>
                  </a:defRPr>
                </a:pPr>
                <a:endParaRPr lang="en-US"/>
              </a:p>
            </c:txPr>
            <c:dLblPos val="inEnd"/>
            <c:showVal val="1"/>
          </c:dLbls>
          <c:cat>
            <c:strRef>
              <c:f>Sheet1!$A$57:$A$60</c:f>
              <c:strCache>
                <c:ptCount val="4"/>
                <c:pt idx="0">
                  <c:v>Video*</c:v>
                </c:pt>
                <c:pt idx="1">
                  <c:v>Display</c:v>
                </c:pt>
                <c:pt idx="2">
                  <c:v>Search</c:v>
                </c:pt>
                <c:pt idx="3">
                  <c:v>Classifieds</c:v>
                </c:pt>
              </c:strCache>
            </c:strRef>
          </c:cat>
          <c:val>
            <c:numRef>
              <c:f>Sheet1!$B$57:$B$60</c:f>
              <c:numCache>
                <c:formatCode>0%</c:formatCode>
                <c:ptCount val="4"/>
                <c:pt idx="0">
                  <c:v>0.4</c:v>
                </c:pt>
                <c:pt idx="1">
                  <c:v>0.300340613103587</c:v>
                </c:pt>
                <c:pt idx="2">
                  <c:v>0.241767068273092</c:v>
                </c:pt>
                <c:pt idx="3">
                  <c:v>0.134008026522422</c:v>
                </c:pt>
              </c:numCache>
            </c:numRef>
          </c:val>
        </c:ser>
        <c:dLbls/>
        <c:axId val="382271128"/>
        <c:axId val="382305912"/>
      </c:barChart>
      <c:catAx>
        <c:axId val="382271128"/>
        <c:scaling>
          <c:orientation val="minMax"/>
        </c:scaling>
        <c:axPos val="b"/>
        <c:tickLblPos val="nextTo"/>
        <c:spPr>
          <a:ln>
            <a:noFill/>
          </a:ln>
        </c:spPr>
        <c:txPr>
          <a:bodyPr/>
          <a:lstStyle/>
          <a:p>
            <a:pPr>
              <a:defRPr lang="en-NZ"/>
            </a:pPr>
            <a:endParaRPr lang="en-US"/>
          </a:p>
        </c:txPr>
        <c:crossAx val="382305912"/>
        <c:crosses val="autoZero"/>
        <c:auto val="1"/>
        <c:lblAlgn val="ctr"/>
        <c:lblOffset val="100"/>
      </c:catAx>
      <c:valAx>
        <c:axId val="382305912"/>
        <c:scaling>
          <c:orientation val="minMax"/>
        </c:scaling>
        <c:axPos val="l"/>
        <c:numFmt formatCode="0%" sourceLinked="1"/>
        <c:tickLblPos val="nextTo"/>
        <c:spPr>
          <a:ln>
            <a:noFill/>
          </a:ln>
        </c:spPr>
        <c:txPr>
          <a:bodyPr/>
          <a:lstStyle/>
          <a:p>
            <a:pPr>
              <a:defRPr lang="en-NZ"/>
            </a:pPr>
            <a:endParaRPr lang="en-US"/>
          </a:p>
        </c:txPr>
        <c:crossAx val="382271128"/>
        <c:crosses val="autoZero"/>
        <c:crossBetween val="between"/>
      </c:valAx>
    </c:plotArea>
    <c:plotVisOnly val="1"/>
    <c:dispBlanksAs val="gap"/>
  </c:chart>
  <c:txPr>
    <a:bodyPr/>
    <a:lstStyle/>
    <a:p>
      <a:pPr>
        <a:defRPr sz="1200">
          <a:latin typeface="Gill Sans MT"/>
        </a:defRPr>
      </a:pPr>
      <a:endParaRPr lang="en-US"/>
    </a:p>
  </c:txPr>
  <c:externalData r:id="rId2"/>
</c:chartSpace>
</file>

<file path=ppt/charts/chart2.xml><?xml version="1.0" encoding="utf-8"?>
<c:chartSpace xmlns:c="http://schemas.openxmlformats.org/drawingml/2006/chart" xmlns:a="http://schemas.openxmlformats.org/drawingml/2006/main" xmlns:r="http://schemas.openxmlformats.org/officeDocument/2006/relationships">
  <c:lang val="en-US"/>
  <c:style val="2"/>
  <c:chart>
    <c:plotArea>
      <c:layout/>
      <c:lineChart>
        <c:grouping val="standard"/>
        <c:ser>
          <c:idx val="0"/>
          <c:order val="0"/>
          <c:tx>
            <c:strRef>
              <c:f>Sheet1!$A$2</c:f>
              <c:strCache>
                <c:ptCount val="1"/>
                <c:pt idx="0">
                  <c:v>Premium display inventory </c:v>
                </c:pt>
              </c:strCache>
            </c:strRef>
          </c:tx>
          <c:spPr>
            <a:ln>
              <a:solidFill>
                <a:schemeClr val="accent5">
                  <a:lumMod val="50000"/>
                </a:schemeClr>
              </a:solidFill>
            </a:ln>
          </c:spPr>
          <c:marker>
            <c:symbol val="none"/>
          </c:marker>
          <c:cat>
            <c:numRef>
              <c:f>Sheet1!$B$1:$D$1</c:f>
              <c:numCache>
                <c:formatCode>General</c:formatCode>
                <c:ptCount val="3"/>
                <c:pt idx="0">
                  <c:v>2008.0</c:v>
                </c:pt>
                <c:pt idx="1">
                  <c:v>2009.0</c:v>
                </c:pt>
                <c:pt idx="2">
                  <c:v>2010.0</c:v>
                </c:pt>
              </c:numCache>
            </c:numRef>
          </c:cat>
          <c:val>
            <c:numRef>
              <c:f>Sheet1!$B$2:$D$2</c:f>
              <c:numCache>
                <c:formatCode>"$"#,##0_);[Red]\("$"#,##0\)</c:formatCode>
                <c:ptCount val="3"/>
                <c:pt idx="0">
                  <c:v>21.0</c:v>
                </c:pt>
                <c:pt idx="1">
                  <c:v>17.0</c:v>
                </c:pt>
                <c:pt idx="2">
                  <c:v>12.0</c:v>
                </c:pt>
              </c:numCache>
            </c:numRef>
          </c:val>
          <c:smooth val="1"/>
        </c:ser>
        <c:ser>
          <c:idx val="1"/>
          <c:order val="1"/>
          <c:tx>
            <c:strRef>
              <c:f>Sheet1!$A$3</c:f>
              <c:strCache>
                <c:ptCount val="1"/>
                <c:pt idx="0">
                  <c:v>Network inventory </c:v>
                </c:pt>
              </c:strCache>
            </c:strRef>
          </c:tx>
          <c:spPr>
            <a:ln>
              <a:solidFill>
                <a:srgbClr val="C00000"/>
              </a:solidFill>
            </a:ln>
          </c:spPr>
          <c:marker>
            <c:symbol val="none"/>
          </c:marker>
          <c:cat>
            <c:numRef>
              <c:f>Sheet1!$B$1:$D$1</c:f>
              <c:numCache>
                <c:formatCode>General</c:formatCode>
                <c:ptCount val="3"/>
                <c:pt idx="0">
                  <c:v>2008.0</c:v>
                </c:pt>
                <c:pt idx="1">
                  <c:v>2009.0</c:v>
                </c:pt>
                <c:pt idx="2">
                  <c:v>2010.0</c:v>
                </c:pt>
              </c:numCache>
            </c:numRef>
          </c:cat>
          <c:val>
            <c:numRef>
              <c:f>Sheet1!$B$3:$D$3</c:f>
              <c:numCache>
                <c:formatCode>"$"#,##0_);[Red]\("$"#,##0\)</c:formatCode>
                <c:ptCount val="3"/>
                <c:pt idx="0">
                  <c:v>15.0</c:v>
                </c:pt>
                <c:pt idx="1">
                  <c:v>9.0</c:v>
                </c:pt>
                <c:pt idx="2">
                  <c:v>5.0</c:v>
                </c:pt>
              </c:numCache>
            </c:numRef>
          </c:val>
          <c:smooth val="1"/>
        </c:ser>
        <c:ser>
          <c:idx val="2"/>
          <c:order val="2"/>
          <c:tx>
            <c:strRef>
              <c:f>Sheet1!$A$4</c:f>
              <c:strCache>
                <c:ptCount val="1"/>
                <c:pt idx="0">
                  <c:v>International inventory (NZ eyeballs)</c:v>
                </c:pt>
              </c:strCache>
            </c:strRef>
          </c:tx>
          <c:spPr>
            <a:ln>
              <a:solidFill>
                <a:schemeClr val="accent5">
                  <a:lumMod val="60000"/>
                  <a:lumOff val="40000"/>
                </a:schemeClr>
              </a:solidFill>
            </a:ln>
          </c:spPr>
          <c:marker>
            <c:symbol val="none"/>
          </c:marker>
          <c:cat>
            <c:numRef>
              <c:f>Sheet1!$B$1:$D$1</c:f>
              <c:numCache>
                <c:formatCode>General</c:formatCode>
                <c:ptCount val="3"/>
                <c:pt idx="0">
                  <c:v>2008.0</c:v>
                </c:pt>
                <c:pt idx="1">
                  <c:v>2009.0</c:v>
                </c:pt>
                <c:pt idx="2">
                  <c:v>2010.0</c:v>
                </c:pt>
              </c:numCache>
            </c:numRef>
          </c:cat>
          <c:val>
            <c:numRef>
              <c:f>Sheet1!$B$4:$D$4</c:f>
              <c:numCache>
                <c:formatCode>"$"#,##0_);[Red]\("$"#,##0\)</c:formatCode>
                <c:ptCount val="3"/>
                <c:pt idx="0">
                  <c:v>11.0</c:v>
                </c:pt>
                <c:pt idx="1">
                  <c:v>6.0</c:v>
                </c:pt>
                <c:pt idx="2">
                  <c:v>3.0</c:v>
                </c:pt>
              </c:numCache>
            </c:numRef>
          </c:val>
          <c:smooth val="1"/>
        </c:ser>
        <c:dLbls/>
        <c:marker val="1"/>
        <c:axId val="382415848"/>
        <c:axId val="382404840"/>
      </c:lineChart>
      <c:catAx>
        <c:axId val="382415848"/>
        <c:scaling>
          <c:orientation val="minMax"/>
        </c:scaling>
        <c:axPos val="b"/>
        <c:numFmt formatCode="General" sourceLinked="1"/>
        <c:tickLblPos val="nextTo"/>
        <c:txPr>
          <a:bodyPr/>
          <a:lstStyle/>
          <a:p>
            <a:pPr>
              <a:defRPr lang="en-NZ"/>
            </a:pPr>
            <a:endParaRPr lang="en-US"/>
          </a:p>
        </c:txPr>
        <c:crossAx val="382404840"/>
        <c:crosses val="autoZero"/>
        <c:auto val="1"/>
        <c:lblAlgn val="ctr"/>
        <c:lblOffset val="100"/>
      </c:catAx>
      <c:valAx>
        <c:axId val="382404840"/>
        <c:scaling>
          <c:orientation val="minMax"/>
        </c:scaling>
        <c:axPos val="l"/>
        <c:numFmt formatCode="&quot;$&quot;#,##0_);[Red]\(&quot;$&quot;#,##0\)" sourceLinked="1"/>
        <c:tickLblPos val="nextTo"/>
        <c:txPr>
          <a:bodyPr/>
          <a:lstStyle/>
          <a:p>
            <a:pPr>
              <a:defRPr lang="en-NZ"/>
            </a:pPr>
            <a:endParaRPr lang="en-US"/>
          </a:p>
        </c:txPr>
        <c:crossAx val="382415848"/>
        <c:crosses val="autoZero"/>
        <c:crossBetween val="between"/>
      </c:valAx>
    </c:plotArea>
    <c:legend>
      <c:legendPos val="b"/>
      <c:layout/>
      <c:txPr>
        <a:bodyPr/>
        <a:lstStyle/>
        <a:p>
          <a:pPr>
            <a:defRPr lang="en-NZ" sz="900"/>
          </a:pPr>
          <a:endParaRPr lang="en-US"/>
        </a:p>
      </c:txPr>
    </c:legend>
    <c:plotVisOnly val="1"/>
    <c:dispBlanksAs val="gap"/>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en-US"/>
  <c:style val="2"/>
  <c:chart>
    <c:plotArea>
      <c:layout/>
      <c:lineChart>
        <c:grouping val="standard"/>
        <c:ser>
          <c:idx val="0"/>
          <c:order val="0"/>
          <c:tx>
            <c:strRef>
              <c:f>Sheet1!$A$7</c:f>
              <c:strCache>
                <c:ptCount val="1"/>
                <c:pt idx="0">
                  <c:v>Premium display inventory </c:v>
                </c:pt>
              </c:strCache>
            </c:strRef>
          </c:tx>
          <c:spPr>
            <a:ln>
              <a:solidFill>
                <a:schemeClr val="accent5">
                  <a:lumMod val="50000"/>
                </a:schemeClr>
              </a:solidFill>
            </a:ln>
          </c:spPr>
          <c:marker>
            <c:symbol val="none"/>
          </c:marker>
          <c:cat>
            <c:numRef>
              <c:f>Sheet1!$B$6:$D$6</c:f>
              <c:numCache>
                <c:formatCode>General</c:formatCode>
                <c:ptCount val="3"/>
                <c:pt idx="0">
                  <c:v>2008.0</c:v>
                </c:pt>
                <c:pt idx="1">
                  <c:v>2009.0</c:v>
                </c:pt>
                <c:pt idx="2">
                  <c:v>2010.0</c:v>
                </c:pt>
              </c:numCache>
            </c:numRef>
          </c:cat>
          <c:val>
            <c:numRef>
              <c:f>Sheet1!$B$7:$D$7</c:f>
              <c:numCache>
                <c:formatCode>"$"#,##0_);[Red]\("$"#,##0\)</c:formatCode>
                <c:ptCount val="3"/>
                <c:pt idx="0">
                  <c:v>13.0</c:v>
                </c:pt>
                <c:pt idx="1">
                  <c:v>10.0</c:v>
                </c:pt>
                <c:pt idx="2">
                  <c:v>7.0</c:v>
                </c:pt>
              </c:numCache>
            </c:numRef>
          </c:val>
          <c:smooth val="1"/>
        </c:ser>
        <c:ser>
          <c:idx val="1"/>
          <c:order val="1"/>
          <c:tx>
            <c:strRef>
              <c:f>Sheet1!$A$8</c:f>
              <c:strCache>
                <c:ptCount val="1"/>
                <c:pt idx="0">
                  <c:v>Network inventory </c:v>
                </c:pt>
              </c:strCache>
            </c:strRef>
          </c:tx>
          <c:spPr>
            <a:ln>
              <a:solidFill>
                <a:srgbClr val="C00000"/>
              </a:solidFill>
            </a:ln>
          </c:spPr>
          <c:marker>
            <c:symbol val="none"/>
          </c:marker>
          <c:cat>
            <c:numRef>
              <c:f>Sheet1!$B$6:$D$6</c:f>
              <c:numCache>
                <c:formatCode>General</c:formatCode>
                <c:ptCount val="3"/>
                <c:pt idx="0">
                  <c:v>2008.0</c:v>
                </c:pt>
                <c:pt idx="1">
                  <c:v>2009.0</c:v>
                </c:pt>
                <c:pt idx="2">
                  <c:v>2010.0</c:v>
                </c:pt>
              </c:numCache>
            </c:numRef>
          </c:cat>
          <c:val>
            <c:numRef>
              <c:f>Sheet1!$B$8:$D$8</c:f>
              <c:numCache>
                <c:formatCode>"$"#,##0_);[Red]\("$"#,##0\)</c:formatCode>
                <c:ptCount val="3"/>
                <c:pt idx="0">
                  <c:v>9.0</c:v>
                </c:pt>
                <c:pt idx="1">
                  <c:v>5.0</c:v>
                </c:pt>
                <c:pt idx="2">
                  <c:v>3.0</c:v>
                </c:pt>
              </c:numCache>
            </c:numRef>
          </c:val>
          <c:smooth val="1"/>
        </c:ser>
        <c:ser>
          <c:idx val="2"/>
          <c:order val="2"/>
          <c:tx>
            <c:strRef>
              <c:f>Sheet1!$A$9</c:f>
              <c:strCache>
                <c:ptCount val="1"/>
                <c:pt idx="0">
                  <c:v>International inventory</c:v>
                </c:pt>
              </c:strCache>
            </c:strRef>
          </c:tx>
          <c:spPr>
            <a:ln>
              <a:solidFill>
                <a:schemeClr val="accent5">
                  <a:lumMod val="60000"/>
                  <a:lumOff val="40000"/>
                </a:schemeClr>
              </a:solidFill>
            </a:ln>
          </c:spPr>
          <c:marker>
            <c:symbol val="none"/>
          </c:marker>
          <c:cat>
            <c:numRef>
              <c:f>Sheet1!$B$6:$D$6</c:f>
              <c:numCache>
                <c:formatCode>General</c:formatCode>
                <c:ptCount val="3"/>
                <c:pt idx="0">
                  <c:v>2008.0</c:v>
                </c:pt>
                <c:pt idx="1">
                  <c:v>2009.0</c:v>
                </c:pt>
                <c:pt idx="2">
                  <c:v>2010.0</c:v>
                </c:pt>
              </c:numCache>
            </c:numRef>
          </c:cat>
          <c:val>
            <c:numRef>
              <c:f>Sheet1!$B$9:$D$9</c:f>
              <c:numCache>
                <c:formatCode>"$"#,##0_);[Red]\("$"#,##0\)</c:formatCode>
                <c:ptCount val="3"/>
                <c:pt idx="0">
                  <c:v>7.0</c:v>
                </c:pt>
                <c:pt idx="1">
                  <c:v>4.0</c:v>
                </c:pt>
                <c:pt idx="2">
                  <c:v>2.0</c:v>
                </c:pt>
              </c:numCache>
            </c:numRef>
          </c:val>
          <c:smooth val="1"/>
        </c:ser>
        <c:dLbls/>
        <c:marker val="1"/>
        <c:axId val="382478040"/>
        <c:axId val="381985432"/>
      </c:lineChart>
      <c:catAx>
        <c:axId val="382478040"/>
        <c:scaling>
          <c:orientation val="minMax"/>
        </c:scaling>
        <c:axPos val="b"/>
        <c:numFmt formatCode="General" sourceLinked="1"/>
        <c:tickLblPos val="nextTo"/>
        <c:txPr>
          <a:bodyPr/>
          <a:lstStyle/>
          <a:p>
            <a:pPr>
              <a:defRPr lang="en-NZ"/>
            </a:pPr>
            <a:endParaRPr lang="en-US"/>
          </a:p>
        </c:txPr>
        <c:crossAx val="381985432"/>
        <c:crosses val="autoZero"/>
        <c:auto val="1"/>
        <c:lblAlgn val="ctr"/>
        <c:lblOffset val="100"/>
      </c:catAx>
      <c:valAx>
        <c:axId val="381985432"/>
        <c:scaling>
          <c:orientation val="minMax"/>
        </c:scaling>
        <c:axPos val="l"/>
        <c:numFmt formatCode="&quot;$&quot;#,##0_);[Red]\(&quot;$&quot;#,##0\)" sourceLinked="1"/>
        <c:tickLblPos val="nextTo"/>
        <c:txPr>
          <a:bodyPr/>
          <a:lstStyle/>
          <a:p>
            <a:pPr>
              <a:defRPr lang="en-NZ"/>
            </a:pPr>
            <a:endParaRPr lang="en-US"/>
          </a:p>
        </c:txPr>
        <c:crossAx val="382478040"/>
        <c:crosses val="autoZero"/>
        <c:crossBetween val="between"/>
      </c:valAx>
    </c:plotArea>
    <c:legend>
      <c:legendPos val="b"/>
      <c:layout/>
      <c:txPr>
        <a:bodyPr/>
        <a:lstStyle/>
        <a:p>
          <a:pPr>
            <a:defRPr lang="en-NZ"/>
          </a:pPr>
          <a:endParaRPr lang="en-US"/>
        </a:p>
      </c:txPr>
    </c:legend>
    <c:plotVisOnly val="1"/>
    <c:dispBlanksAs val="gap"/>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575" cy="496888"/>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NZ"/>
          </a:p>
        </p:txBody>
      </p:sp>
      <p:sp>
        <p:nvSpPr>
          <p:cNvPr id="3" name="Date Placeholder 2"/>
          <p:cNvSpPr>
            <a:spLocks noGrp="1"/>
          </p:cNvSpPr>
          <p:nvPr>
            <p:ph type="dt" idx="1"/>
          </p:nvPr>
        </p:nvSpPr>
        <p:spPr>
          <a:xfrm>
            <a:off x="3856038" y="0"/>
            <a:ext cx="2949575" cy="496888"/>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B2259D34-33B1-4646-A513-FF2A8C2D4BA7}" type="datetimeFigureOut">
              <a:rPr lang="en-NZ"/>
              <a:pPr>
                <a:defRPr/>
              </a:pPr>
              <a:t>9/1/11</a:t>
            </a:fld>
            <a:endParaRPr lang="en-NZ"/>
          </a:p>
        </p:txBody>
      </p:sp>
      <p:sp>
        <p:nvSpPr>
          <p:cNvPr id="4" name="Slide Image Placeholder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pPr lvl="0"/>
            <a:endParaRPr lang="en-NZ" noProof="0"/>
          </a:p>
        </p:txBody>
      </p:sp>
      <p:sp>
        <p:nvSpPr>
          <p:cNvPr id="5" name="Notes Placeholder 4"/>
          <p:cNvSpPr>
            <a:spLocks noGrp="1"/>
          </p:cNvSpPr>
          <p:nvPr>
            <p:ph type="body" sz="quarter" idx="3"/>
          </p:nvPr>
        </p:nvSpPr>
        <p:spPr>
          <a:xfrm>
            <a:off x="681038" y="4721225"/>
            <a:ext cx="5445125" cy="4471988"/>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NZ" noProof="0"/>
          </a:p>
        </p:txBody>
      </p:sp>
      <p:sp>
        <p:nvSpPr>
          <p:cNvPr id="6" name="Footer Placeholder 5"/>
          <p:cNvSpPr>
            <a:spLocks noGrp="1"/>
          </p:cNvSpPr>
          <p:nvPr>
            <p:ph type="ftr" sz="quarter" idx="4"/>
          </p:nvPr>
        </p:nvSpPr>
        <p:spPr>
          <a:xfrm>
            <a:off x="0" y="9440863"/>
            <a:ext cx="2949575" cy="496887"/>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NZ"/>
          </a:p>
        </p:txBody>
      </p:sp>
      <p:sp>
        <p:nvSpPr>
          <p:cNvPr id="7" name="Slide Number Placeholder 6"/>
          <p:cNvSpPr>
            <a:spLocks noGrp="1"/>
          </p:cNvSpPr>
          <p:nvPr>
            <p:ph type="sldNum" sz="quarter" idx="5"/>
          </p:nvPr>
        </p:nvSpPr>
        <p:spPr>
          <a:xfrm>
            <a:off x="3856038" y="9440863"/>
            <a:ext cx="2949575" cy="496887"/>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54B5A219-37D8-433F-8FF9-9529A97A11CF}" type="slidenum">
              <a:rPr lang="en-NZ"/>
              <a:pPr>
                <a:defRPr/>
              </a:pPr>
              <a:t>‹#›</a:t>
            </a:fld>
            <a:endParaRPr lang="en-NZ"/>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4107956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NZ" smtClean="0"/>
          </a:p>
        </p:txBody>
      </p:sp>
      <p:sp>
        <p:nvSpPr>
          <p:cNvPr id="153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E3A4172-DC7C-40A6-8806-6476489B273D}" type="slidenum">
              <a:rPr lang="en-NZ"/>
              <a:pPr fontAlgn="base">
                <a:spcBef>
                  <a:spcPct val="0"/>
                </a:spcBef>
                <a:spcAft>
                  <a:spcPct val="0"/>
                </a:spcAft>
              </a:pPr>
              <a:t>1</a:t>
            </a:fld>
            <a:endParaRPr lang="en-NZ"/>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p:spPr>
      </p:sp>
      <p:sp>
        <p:nvSpPr>
          <p:cNvPr id="35842"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Tx/>
              <a:buAutoNum type="arabicPeriod"/>
            </a:pPr>
            <a:endParaRPr lang="en-NZ" smtClean="0"/>
          </a:p>
          <a:p>
            <a:pPr marL="228600" indent="-228600">
              <a:spcBef>
                <a:spcPct val="0"/>
              </a:spcBef>
              <a:buFontTx/>
              <a:buAutoNum type="arabicPeriod"/>
            </a:pPr>
            <a:endParaRPr lang="en-NZ" smtClean="0"/>
          </a:p>
        </p:txBody>
      </p:sp>
      <p:sp>
        <p:nvSpPr>
          <p:cNvPr id="3584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08D9F6C-9F86-4D59-AFE6-C6F0000D7482}" type="slidenum">
              <a:rPr lang="en-NZ"/>
              <a:pPr fontAlgn="base">
                <a:spcBef>
                  <a:spcPct val="0"/>
                </a:spcBef>
                <a:spcAft>
                  <a:spcPct val="0"/>
                </a:spcAft>
              </a:pPr>
              <a:t>10</a:t>
            </a:fld>
            <a:endParaRPr lang="en-NZ"/>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fontAlgn="auto">
              <a:spcBef>
                <a:spcPts val="0"/>
              </a:spcBef>
              <a:spcAft>
                <a:spcPts val="0"/>
              </a:spcAft>
              <a:defRPr/>
            </a:pPr>
            <a:r>
              <a:rPr lang="en-NZ" dirty="0" smtClean="0"/>
              <a:t>Notes:</a:t>
            </a:r>
          </a:p>
          <a:p>
            <a:pPr fontAlgn="auto">
              <a:spcBef>
                <a:spcPts val="0"/>
              </a:spcBef>
              <a:spcAft>
                <a:spcPts val="0"/>
              </a:spcAft>
              <a:defRPr/>
            </a:pPr>
            <a:endParaRPr lang="en-NZ" dirty="0" smtClean="0"/>
          </a:p>
          <a:p>
            <a:pPr marL="171450" indent="-171450" fontAlgn="auto">
              <a:spcBef>
                <a:spcPts val="0"/>
              </a:spcBef>
              <a:spcAft>
                <a:spcPts val="0"/>
              </a:spcAft>
              <a:buFont typeface="Arial" pitchFamily="34" charset="0"/>
              <a:buChar char="•"/>
              <a:defRPr/>
            </a:pPr>
            <a:r>
              <a:rPr lang="en-NZ" dirty="0" smtClean="0"/>
              <a:t>The figures are the for the first 3 quarters of FY11 versus STLY</a:t>
            </a:r>
          </a:p>
          <a:p>
            <a:pPr marL="171450" indent="-171450" fontAlgn="auto">
              <a:spcBef>
                <a:spcPts val="0"/>
              </a:spcBef>
              <a:spcAft>
                <a:spcPts val="0"/>
              </a:spcAft>
              <a:buFont typeface="Arial" pitchFamily="34" charset="0"/>
              <a:buChar char="•"/>
              <a:defRPr/>
            </a:pPr>
            <a:r>
              <a:rPr lang="en-NZ" dirty="0" smtClean="0"/>
              <a:t>The Q1 2011 calendar quarter is the first quarter the IAB have reported Video expenditure so we do not have an exact YOY growth % for Video</a:t>
            </a:r>
          </a:p>
          <a:p>
            <a:pPr marL="171450" indent="-171450" fontAlgn="auto">
              <a:spcBef>
                <a:spcPts val="0"/>
              </a:spcBef>
              <a:spcAft>
                <a:spcPts val="0"/>
              </a:spcAft>
              <a:buFont typeface="Arial" pitchFamily="34" charset="0"/>
              <a:buChar char="•"/>
              <a:defRPr/>
            </a:pPr>
            <a:r>
              <a:rPr lang="en-NZ" dirty="0" smtClean="0"/>
              <a:t>The 40%+ is an estimate based on the fact that TVNZ has a 59% share of the total reported figures and we are growing at 55%, this is also include with reported Video growth in Australia and US</a:t>
            </a:r>
          </a:p>
          <a:p>
            <a:pPr marL="171450" indent="-171450" fontAlgn="auto">
              <a:spcBef>
                <a:spcPts val="0"/>
              </a:spcBef>
              <a:spcAft>
                <a:spcPts val="0"/>
              </a:spcAft>
              <a:buFont typeface="Arial" pitchFamily="34" charset="0"/>
              <a:buChar char="•"/>
              <a:defRPr/>
            </a:pPr>
            <a:r>
              <a:rPr lang="en-NZ" dirty="0" smtClean="0"/>
              <a:t>Anecdotally the growth in display is being driven by performance networks attracting more advertisers given clear ROI metrics can be delivered, and the fact that </a:t>
            </a:r>
            <a:r>
              <a:rPr lang="en-NZ" b="1" u="sng" dirty="0" smtClean="0"/>
              <a:t>Video is a sub-segment of the total Display category</a:t>
            </a:r>
          </a:p>
          <a:p>
            <a:pPr marL="171450" indent="-171450" fontAlgn="auto">
              <a:spcBef>
                <a:spcPts val="0"/>
              </a:spcBef>
              <a:spcAft>
                <a:spcPts val="0"/>
              </a:spcAft>
              <a:buFont typeface="Arial" pitchFamily="34" charset="0"/>
              <a:buChar char="•"/>
              <a:defRPr/>
            </a:pPr>
            <a:r>
              <a:rPr lang="en-NZ" dirty="0" smtClean="0"/>
              <a:t>Video is </a:t>
            </a:r>
            <a:r>
              <a:rPr lang="en-NZ" b="1" u="sng" dirty="0" smtClean="0"/>
              <a:t>10% of the Display </a:t>
            </a:r>
            <a:r>
              <a:rPr lang="en-NZ" dirty="0" smtClean="0"/>
              <a:t>expenditure which means whilst Video is growing much faster, all elements of Display (static) are actually growing.</a:t>
            </a:r>
          </a:p>
          <a:p>
            <a:pPr fontAlgn="auto">
              <a:spcBef>
                <a:spcPts val="0"/>
              </a:spcBef>
              <a:spcAft>
                <a:spcPts val="0"/>
              </a:spcAft>
              <a:defRPr/>
            </a:pPr>
            <a:endParaRPr lang="en-NZ" dirty="0"/>
          </a:p>
        </p:txBody>
      </p:sp>
      <p:sp>
        <p:nvSpPr>
          <p:cNvPr id="3789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9BB636F-E59F-4890-B116-23A076AF5936}" type="slidenum">
              <a:rPr lang="en-NZ"/>
              <a:pPr fontAlgn="base">
                <a:spcBef>
                  <a:spcPct val="0"/>
                </a:spcBef>
                <a:spcAft>
                  <a:spcPct val="0"/>
                </a:spcAft>
              </a:pPr>
              <a:t>11</a:t>
            </a:fld>
            <a:endParaRPr lang="en-NZ"/>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p:spPr>
        <p:txBody>
          <a:bodyPr/>
          <a:lstStyle/>
          <a:p>
            <a:endParaRPr lang="en-NZ" smtClean="0"/>
          </a:p>
        </p:txBody>
      </p:sp>
      <p:sp>
        <p:nvSpPr>
          <p:cNvPr id="38916" name="Slide Number Placeholder 3"/>
          <p:cNvSpPr>
            <a:spLocks noGrp="1"/>
          </p:cNvSpPr>
          <p:nvPr>
            <p:ph type="sldNum" sz="quarter" idx="5"/>
          </p:nvPr>
        </p:nvSpPr>
        <p:spPr>
          <a:noFill/>
        </p:spPr>
        <p:txBody>
          <a:bodyPr/>
          <a:lstStyle>
            <a:lvl1pPr defTabSz="912813" eaLnBrk="0" hangingPunct="0">
              <a:defRPr sz="900" b="1">
                <a:solidFill>
                  <a:schemeClr val="tx1"/>
                </a:solidFill>
                <a:latin typeface="Calibri" pitchFamily="34" charset="0"/>
                <a:cs typeface="Arial" charset="0"/>
              </a:defRPr>
            </a:lvl1pPr>
            <a:lvl2pPr marL="742950" indent="-285750" defTabSz="912813" eaLnBrk="0" hangingPunct="0">
              <a:defRPr sz="900" b="1">
                <a:solidFill>
                  <a:schemeClr val="tx1"/>
                </a:solidFill>
                <a:latin typeface="Calibri" pitchFamily="34" charset="0"/>
                <a:cs typeface="Arial" charset="0"/>
              </a:defRPr>
            </a:lvl2pPr>
            <a:lvl3pPr marL="1143000" indent="-228600" defTabSz="912813" eaLnBrk="0" hangingPunct="0">
              <a:defRPr sz="900" b="1">
                <a:solidFill>
                  <a:schemeClr val="tx1"/>
                </a:solidFill>
                <a:latin typeface="Calibri" pitchFamily="34" charset="0"/>
                <a:cs typeface="Arial" charset="0"/>
              </a:defRPr>
            </a:lvl3pPr>
            <a:lvl4pPr marL="1600200" indent="-228600" defTabSz="912813" eaLnBrk="0" hangingPunct="0">
              <a:defRPr sz="900" b="1">
                <a:solidFill>
                  <a:schemeClr val="tx1"/>
                </a:solidFill>
                <a:latin typeface="Calibri" pitchFamily="34" charset="0"/>
                <a:cs typeface="Arial" charset="0"/>
              </a:defRPr>
            </a:lvl4pPr>
            <a:lvl5pPr marL="2057400" indent="-228600" defTabSz="912813" eaLnBrk="0" hangingPunct="0">
              <a:defRPr sz="900" b="1">
                <a:solidFill>
                  <a:schemeClr val="tx1"/>
                </a:solidFill>
                <a:latin typeface="Calibri" pitchFamily="34" charset="0"/>
                <a:cs typeface="Arial" charset="0"/>
              </a:defRPr>
            </a:lvl5pPr>
            <a:lvl6pPr marL="2514600" indent="-228600" algn="ctr" defTabSz="912813" eaLnBrk="0" fontAlgn="base" hangingPunct="0">
              <a:spcBef>
                <a:spcPct val="0"/>
              </a:spcBef>
              <a:spcAft>
                <a:spcPct val="0"/>
              </a:spcAft>
              <a:defRPr sz="900" b="1">
                <a:solidFill>
                  <a:schemeClr val="tx1"/>
                </a:solidFill>
                <a:latin typeface="Calibri" pitchFamily="34" charset="0"/>
                <a:cs typeface="Arial" charset="0"/>
              </a:defRPr>
            </a:lvl6pPr>
            <a:lvl7pPr marL="2971800" indent="-228600" algn="ctr" defTabSz="912813" eaLnBrk="0" fontAlgn="base" hangingPunct="0">
              <a:spcBef>
                <a:spcPct val="0"/>
              </a:spcBef>
              <a:spcAft>
                <a:spcPct val="0"/>
              </a:spcAft>
              <a:defRPr sz="900" b="1">
                <a:solidFill>
                  <a:schemeClr val="tx1"/>
                </a:solidFill>
                <a:latin typeface="Calibri" pitchFamily="34" charset="0"/>
                <a:cs typeface="Arial" charset="0"/>
              </a:defRPr>
            </a:lvl7pPr>
            <a:lvl8pPr marL="3429000" indent="-228600" algn="ctr" defTabSz="912813" eaLnBrk="0" fontAlgn="base" hangingPunct="0">
              <a:spcBef>
                <a:spcPct val="0"/>
              </a:spcBef>
              <a:spcAft>
                <a:spcPct val="0"/>
              </a:spcAft>
              <a:defRPr sz="900" b="1">
                <a:solidFill>
                  <a:schemeClr val="tx1"/>
                </a:solidFill>
                <a:latin typeface="Calibri" pitchFamily="34" charset="0"/>
                <a:cs typeface="Arial" charset="0"/>
              </a:defRPr>
            </a:lvl8pPr>
            <a:lvl9pPr marL="3886200" indent="-228600" algn="ctr" defTabSz="912813" eaLnBrk="0" fontAlgn="base" hangingPunct="0">
              <a:spcBef>
                <a:spcPct val="0"/>
              </a:spcBef>
              <a:spcAft>
                <a:spcPct val="0"/>
              </a:spcAft>
              <a:defRPr sz="900" b="1">
                <a:solidFill>
                  <a:schemeClr val="tx1"/>
                </a:solidFill>
                <a:latin typeface="Calibri" pitchFamily="34" charset="0"/>
                <a:cs typeface="Arial" charset="0"/>
              </a:defRPr>
            </a:lvl9pPr>
          </a:lstStyle>
          <a:p>
            <a:fld id="{67733EA0-C192-4AC6-83CD-336E617C853E}" type="slidenum">
              <a:rPr lang="en-AU" sz="1000" b="0" smtClean="0">
                <a:latin typeface="Verdana" pitchFamily="34" charset="0"/>
              </a:rPr>
              <a:pPr/>
              <a:t>12</a:t>
            </a:fld>
            <a:endParaRPr lang="en-AU" sz="1000" b="0" smtClean="0">
              <a:latin typeface="Verdana"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p:spPr>
      </p:sp>
      <p:sp>
        <p:nvSpPr>
          <p:cNvPr id="39938"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Tx/>
              <a:buAutoNum type="arabicPeriod"/>
            </a:pPr>
            <a:endParaRPr lang="en-NZ" smtClean="0"/>
          </a:p>
          <a:p>
            <a:pPr marL="228600" indent="-228600">
              <a:spcBef>
                <a:spcPct val="0"/>
              </a:spcBef>
              <a:buFontTx/>
              <a:buAutoNum type="arabicPeriod"/>
            </a:pPr>
            <a:endParaRPr lang="en-NZ" smtClean="0"/>
          </a:p>
        </p:txBody>
      </p:sp>
      <p:sp>
        <p:nvSpPr>
          <p:cNvPr id="399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8DDAFDC-E549-47BD-9920-112AD67CAE79}" type="slidenum">
              <a:rPr lang="en-NZ"/>
              <a:pPr fontAlgn="base">
                <a:spcBef>
                  <a:spcPct val="0"/>
                </a:spcBef>
                <a:spcAft>
                  <a:spcPct val="0"/>
                </a:spcAft>
              </a:pPr>
              <a:t>13</a:t>
            </a:fld>
            <a:endParaRPr lang="en-NZ"/>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fontAlgn="auto">
              <a:spcBef>
                <a:spcPts val="0"/>
              </a:spcBef>
              <a:spcAft>
                <a:spcPts val="0"/>
              </a:spcAft>
              <a:defRPr/>
            </a:pPr>
            <a:r>
              <a:rPr lang="en-NZ" dirty="0" smtClean="0"/>
              <a:t>Notes:</a:t>
            </a:r>
          </a:p>
          <a:p>
            <a:pPr fontAlgn="auto">
              <a:spcBef>
                <a:spcPts val="0"/>
              </a:spcBef>
              <a:spcAft>
                <a:spcPts val="0"/>
              </a:spcAft>
              <a:defRPr/>
            </a:pPr>
            <a:endParaRPr lang="en-NZ" dirty="0" smtClean="0"/>
          </a:p>
          <a:p>
            <a:pPr marL="171450" indent="-171450" fontAlgn="auto">
              <a:spcBef>
                <a:spcPts val="0"/>
              </a:spcBef>
              <a:spcAft>
                <a:spcPts val="0"/>
              </a:spcAft>
              <a:buFont typeface="Arial" pitchFamily="34" charset="0"/>
              <a:buChar char="•"/>
              <a:defRPr/>
            </a:pPr>
            <a:r>
              <a:rPr lang="en-NZ" b="1" u="sng" dirty="0" smtClean="0"/>
              <a:t>Struggling to get onto the static schedules</a:t>
            </a:r>
            <a:r>
              <a:rPr lang="en-NZ" dirty="0" smtClean="0"/>
              <a:t>:</a:t>
            </a:r>
          </a:p>
          <a:p>
            <a:pPr marL="628650" lvl="1" indent="-171450" fontAlgn="auto">
              <a:spcBef>
                <a:spcPts val="0"/>
              </a:spcBef>
              <a:spcAft>
                <a:spcPts val="0"/>
              </a:spcAft>
              <a:buFont typeface="Arial" pitchFamily="34" charset="0"/>
              <a:buChar char="•"/>
              <a:defRPr/>
            </a:pPr>
            <a:r>
              <a:rPr lang="en-NZ" dirty="0" smtClean="0"/>
              <a:t>We don’t deliver the reach due to our size</a:t>
            </a:r>
          </a:p>
          <a:p>
            <a:pPr marL="628650" lvl="1" indent="-171450" fontAlgn="auto">
              <a:spcBef>
                <a:spcPts val="0"/>
              </a:spcBef>
              <a:spcAft>
                <a:spcPts val="0"/>
              </a:spcAft>
              <a:buFont typeface="Arial" pitchFamily="34" charset="0"/>
              <a:buChar char="•"/>
              <a:defRPr/>
            </a:pPr>
            <a:r>
              <a:rPr lang="en-NZ" dirty="0" smtClean="0"/>
              <a:t>We don’t deliver low level CPMs as we’re not big enough to make money this way</a:t>
            </a:r>
          </a:p>
          <a:p>
            <a:pPr marL="628650" lvl="1" indent="-171450" fontAlgn="auto">
              <a:spcBef>
                <a:spcPts val="0"/>
              </a:spcBef>
              <a:spcAft>
                <a:spcPts val="0"/>
              </a:spcAft>
              <a:buFont typeface="Arial" pitchFamily="34" charset="0"/>
              <a:buChar char="•"/>
              <a:defRPr/>
            </a:pPr>
            <a:endParaRPr lang="en-NZ" dirty="0" smtClean="0"/>
          </a:p>
          <a:p>
            <a:pPr marL="171450" indent="-171450" fontAlgn="auto">
              <a:spcBef>
                <a:spcPts val="0"/>
              </a:spcBef>
              <a:spcAft>
                <a:spcPts val="0"/>
              </a:spcAft>
              <a:buFont typeface="Arial" pitchFamily="34" charset="0"/>
              <a:buChar char="•"/>
              <a:defRPr/>
            </a:pPr>
            <a:r>
              <a:rPr lang="en-NZ" dirty="0" smtClean="0"/>
              <a:t>Data is all people but it is exactly the same picture on multiple demos</a:t>
            </a:r>
          </a:p>
        </p:txBody>
      </p:sp>
      <p:sp>
        <p:nvSpPr>
          <p:cNvPr id="419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393EB02-76E0-420C-B4B2-021BE1D0ACF0}" type="slidenum">
              <a:rPr lang="en-NZ"/>
              <a:pPr fontAlgn="base">
                <a:spcBef>
                  <a:spcPct val="0"/>
                </a:spcBef>
                <a:spcAft>
                  <a:spcPct val="0"/>
                </a:spcAft>
              </a:pPr>
              <a:t>14</a:t>
            </a:fld>
            <a:endParaRPr lang="en-NZ"/>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p:spPr>
      </p:sp>
      <p:sp>
        <p:nvSpPr>
          <p:cNvPr id="44034"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Tx/>
              <a:buAutoNum type="arabicPeriod"/>
            </a:pPr>
            <a:endParaRPr lang="en-NZ" smtClean="0"/>
          </a:p>
          <a:p>
            <a:pPr marL="228600" indent="-228600">
              <a:spcBef>
                <a:spcPct val="0"/>
              </a:spcBef>
              <a:buFontTx/>
              <a:buAutoNum type="arabicPeriod"/>
            </a:pPr>
            <a:endParaRPr lang="en-NZ" smtClean="0"/>
          </a:p>
        </p:txBody>
      </p:sp>
      <p:sp>
        <p:nvSpPr>
          <p:cNvPr id="440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23CB22C-9744-43D7-9C0B-0246A08003E8}" type="slidenum">
              <a:rPr lang="en-NZ"/>
              <a:pPr fontAlgn="base">
                <a:spcBef>
                  <a:spcPct val="0"/>
                </a:spcBef>
                <a:spcAft>
                  <a:spcPct val="0"/>
                </a:spcAft>
              </a:pPr>
              <a:t>15</a:t>
            </a:fld>
            <a:endParaRPr lang="en-NZ"/>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fontAlgn="auto">
              <a:spcBef>
                <a:spcPts val="0"/>
              </a:spcBef>
              <a:spcAft>
                <a:spcPts val="0"/>
              </a:spcAft>
              <a:defRPr/>
            </a:pPr>
            <a:r>
              <a:rPr lang="en-NZ" dirty="0" smtClean="0"/>
              <a:t>Notes:</a:t>
            </a:r>
          </a:p>
          <a:p>
            <a:pPr fontAlgn="auto">
              <a:spcBef>
                <a:spcPts val="0"/>
              </a:spcBef>
              <a:spcAft>
                <a:spcPts val="0"/>
              </a:spcAft>
              <a:defRPr/>
            </a:pPr>
            <a:endParaRPr lang="en-NZ" dirty="0" smtClean="0"/>
          </a:p>
          <a:p>
            <a:pPr marL="171450" indent="-171450" fontAlgn="auto">
              <a:spcBef>
                <a:spcPts val="0"/>
              </a:spcBef>
              <a:spcAft>
                <a:spcPts val="0"/>
              </a:spcAft>
              <a:buFont typeface="Arial" pitchFamily="34" charset="0"/>
              <a:buChar char="•"/>
              <a:defRPr/>
            </a:pPr>
            <a:r>
              <a:rPr lang="en-NZ" dirty="0" smtClean="0"/>
              <a:t>Premium: home pages or premium pages on sites</a:t>
            </a:r>
          </a:p>
          <a:p>
            <a:pPr marL="171450" indent="-171450" fontAlgn="auto">
              <a:spcBef>
                <a:spcPts val="0"/>
              </a:spcBef>
              <a:spcAft>
                <a:spcPts val="0"/>
              </a:spcAft>
              <a:buFont typeface="Arial" pitchFamily="34" charset="0"/>
              <a:buChar char="•"/>
              <a:defRPr/>
            </a:pPr>
            <a:r>
              <a:rPr lang="en-NZ" dirty="0" smtClean="0"/>
              <a:t>Network: ROI on sites or buying via a network group (</a:t>
            </a:r>
            <a:r>
              <a:rPr lang="en-NZ" dirty="0" err="1" smtClean="0"/>
              <a:t>i.e</a:t>
            </a:r>
            <a:r>
              <a:rPr lang="en-NZ" dirty="0" smtClean="0"/>
              <a:t> Google </a:t>
            </a:r>
            <a:r>
              <a:rPr lang="en-NZ" dirty="0" err="1" smtClean="0"/>
              <a:t>etc</a:t>
            </a:r>
            <a:r>
              <a:rPr lang="en-NZ" dirty="0" smtClean="0"/>
              <a:t>)</a:t>
            </a:r>
          </a:p>
          <a:p>
            <a:pPr marL="171450" indent="-171450" fontAlgn="auto">
              <a:spcBef>
                <a:spcPts val="0"/>
              </a:spcBef>
              <a:spcAft>
                <a:spcPts val="0"/>
              </a:spcAft>
              <a:buFont typeface="Arial" pitchFamily="34" charset="0"/>
              <a:buChar char="•"/>
              <a:defRPr/>
            </a:pPr>
            <a:r>
              <a:rPr lang="en-NZ" dirty="0" smtClean="0"/>
              <a:t>International: buying NZ eyeballs on International sites either direct or via a network group</a:t>
            </a:r>
          </a:p>
          <a:p>
            <a:pPr marL="171450" indent="-171450" fontAlgn="auto">
              <a:spcBef>
                <a:spcPts val="0"/>
              </a:spcBef>
              <a:spcAft>
                <a:spcPts val="0"/>
              </a:spcAft>
              <a:buFont typeface="Arial" pitchFamily="34" charset="0"/>
              <a:buChar char="•"/>
              <a:defRPr/>
            </a:pPr>
            <a:endParaRPr lang="en-NZ" dirty="0" smtClean="0"/>
          </a:p>
          <a:p>
            <a:pPr marL="171450" indent="-171450" fontAlgn="auto">
              <a:spcBef>
                <a:spcPts val="0"/>
              </a:spcBef>
              <a:spcAft>
                <a:spcPts val="0"/>
              </a:spcAft>
              <a:buFont typeface="Arial" pitchFamily="34" charset="0"/>
              <a:buChar char="•"/>
              <a:defRPr/>
            </a:pPr>
            <a:r>
              <a:rPr lang="en-NZ" dirty="0" err="1" smtClean="0"/>
              <a:t>Starcom</a:t>
            </a:r>
            <a:r>
              <a:rPr lang="en-NZ" dirty="0" smtClean="0"/>
              <a:t> suggesting that CPMS have already dropped further in FY11 and they are getting performance campaigns away at around $1 CPM, driven by large sites/ networks such as Google and Trade me selling at 50c CPM.</a:t>
            </a:r>
          </a:p>
          <a:p>
            <a:pPr marL="171450" indent="-171450" fontAlgn="auto">
              <a:spcBef>
                <a:spcPts val="0"/>
              </a:spcBef>
              <a:spcAft>
                <a:spcPts val="0"/>
              </a:spcAft>
              <a:buFont typeface="Arial" pitchFamily="34" charset="0"/>
              <a:buChar char="•"/>
              <a:defRPr/>
            </a:pPr>
            <a:endParaRPr lang="en-NZ" dirty="0" smtClean="0"/>
          </a:p>
          <a:p>
            <a:pPr marL="171450" indent="-171450" fontAlgn="auto">
              <a:spcBef>
                <a:spcPts val="0"/>
              </a:spcBef>
              <a:spcAft>
                <a:spcPts val="0"/>
              </a:spcAft>
              <a:buFont typeface="Arial" pitchFamily="34" charset="0"/>
              <a:buChar char="•"/>
              <a:defRPr/>
            </a:pPr>
            <a:r>
              <a:rPr lang="en-NZ" dirty="0" smtClean="0"/>
              <a:t>Figures are net </a:t>
            </a:r>
            <a:r>
              <a:rPr lang="en-NZ" dirty="0" err="1" smtClean="0"/>
              <a:t>net</a:t>
            </a:r>
            <a:endParaRPr lang="en-NZ" dirty="0"/>
          </a:p>
        </p:txBody>
      </p:sp>
      <p:sp>
        <p:nvSpPr>
          <p:cNvPr id="460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2BDF132-73BC-4D60-B0F3-777A8AF3AFF4}" type="slidenum">
              <a:rPr lang="en-NZ"/>
              <a:pPr fontAlgn="base">
                <a:spcBef>
                  <a:spcPct val="0"/>
                </a:spcBef>
                <a:spcAft>
                  <a:spcPct val="0"/>
                </a:spcAft>
              </a:pPr>
              <a:t>16</a:t>
            </a:fld>
            <a:endParaRPr lang="en-NZ"/>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p:spPr>
      </p:sp>
      <p:sp>
        <p:nvSpPr>
          <p:cNvPr id="481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NZ" smtClean="0"/>
          </a:p>
        </p:txBody>
      </p:sp>
      <p:sp>
        <p:nvSpPr>
          <p:cNvPr id="481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AD54FE7-60DC-4846-99F6-35C8160ECE46}" type="slidenum">
              <a:rPr lang="en-NZ"/>
              <a:pPr fontAlgn="base">
                <a:spcBef>
                  <a:spcPct val="0"/>
                </a:spcBef>
                <a:spcAft>
                  <a:spcPct val="0"/>
                </a:spcAft>
              </a:pPr>
              <a:t>17</a:t>
            </a:fld>
            <a:endParaRPr lang="en-NZ"/>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fontAlgn="auto">
              <a:spcBef>
                <a:spcPts val="0"/>
              </a:spcBef>
              <a:spcAft>
                <a:spcPts val="0"/>
              </a:spcAft>
              <a:defRPr/>
            </a:pPr>
            <a:r>
              <a:rPr lang="en-NZ" dirty="0" smtClean="0"/>
              <a:t>Notes:</a:t>
            </a:r>
          </a:p>
          <a:p>
            <a:pPr fontAlgn="auto">
              <a:spcBef>
                <a:spcPts val="0"/>
              </a:spcBef>
              <a:spcAft>
                <a:spcPts val="0"/>
              </a:spcAft>
              <a:defRPr/>
            </a:pPr>
            <a:endParaRPr lang="en-NZ" dirty="0" smtClean="0"/>
          </a:p>
          <a:p>
            <a:pPr marL="171450" indent="-171450" fontAlgn="auto">
              <a:spcBef>
                <a:spcPts val="0"/>
              </a:spcBef>
              <a:spcAft>
                <a:spcPts val="0"/>
              </a:spcAft>
              <a:buFont typeface="Arial" pitchFamily="34" charset="0"/>
              <a:buChar char="•"/>
              <a:defRPr/>
            </a:pPr>
            <a:r>
              <a:rPr lang="en-NZ" dirty="0" smtClean="0"/>
              <a:t>Our total expenditure growth was 14%</a:t>
            </a:r>
          </a:p>
          <a:p>
            <a:pPr marL="171450" indent="-171450" fontAlgn="auto">
              <a:spcBef>
                <a:spcPts val="0"/>
              </a:spcBef>
              <a:spcAft>
                <a:spcPts val="0"/>
              </a:spcAft>
              <a:buFont typeface="Arial" pitchFamily="34" charset="0"/>
              <a:buChar char="•"/>
              <a:defRPr/>
            </a:pPr>
            <a:r>
              <a:rPr lang="en-NZ" dirty="0" smtClean="0"/>
              <a:t>Actual dollars figures are:</a:t>
            </a:r>
          </a:p>
          <a:p>
            <a:pPr marL="628650" lvl="1" indent="-171450" fontAlgn="auto">
              <a:spcBef>
                <a:spcPts val="0"/>
              </a:spcBef>
              <a:spcAft>
                <a:spcPts val="0"/>
              </a:spcAft>
              <a:buFont typeface="Arial" pitchFamily="34" charset="0"/>
              <a:buChar char="•"/>
              <a:defRPr/>
            </a:pPr>
            <a:r>
              <a:rPr lang="en-NZ" dirty="0" smtClean="0"/>
              <a:t>Total $7.257m (</a:t>
            </a:r>
            <a:r>
              <a:rPr lang="en-NZ" dirty="0" err="1" smtClean="0"/>
              <a:t>vs</a:t>
            </a:r>
            <a:r>
              <a:rPr lang="en-NZ" dirty="0" smtClean="0"/>
              <a:t> $6.369 LY)   so +$878K</a:t>
            </a:r>
          </a:p>
          <a:p>
            <a:pPr marL="628650" lvl="1" indent="-171450" fontAlgn="auto">
              <a:spcBef>
                <a:spcPts val="0"/>
              </a:spcBef>
              <a:spcAft>
                <a:spcPts val="0"/>
              </a:spcAft>
              <a:buFont typeface="Arial" pitchFamily="34" charset="0"/>
              <a:buChar char="•"/>
              <a:defRPr/>
            </a:pPr>
            <a:r>
              <a:rPr lang="en-NZ" dirty="0" smtClean="0"/>
              <a:t>Video $4.689m (</a:t>
            </a:r>
            <a:r>
              <a:rPr lang="en-NZ" dirty="0" err="1" smtClean="0"/>
              <a:t>vs</a:t>
            </a:r>
            <a:r>
              <a:rPr lang="en-NZ" dirty="0" smtClean="0"/>
              <a:t> $3.004 LY)  so +$1.685m</a:t>
            </a:r>
          </a:p>
          <a:p>
            <a:pPr marL="628650" lvl="1" indent="-171450" fontAlgn="auto">
              <a:spcBef>
                <a:spcPts val="0"/>
              </a:spcBef>
              <a:spcAft>
                <a:spcPts val="0"/>
              </a:spcAft>
              <a:buFont typeface="Arial" pitchFamily="34" charset="0"/>
              <a:buChar char="•"/>
              <a:defRPr/>
            </a:pPr>
            <a:r>
              <a:rPr lang="en-NZ" dirty="0" smtClean="0"/>
              <a:t>Static $2,568m (</a:t>
            </a:r>
            <a:r>
              <a:rPr lang="en-NZ" dirty="0" err="1" smtClean="0"/>
              <a:t>vs</a:t>
            </a:r>
            <a:r>
              <a:rPr lang="en-NZ" dirty="0" smtClean="0"/>
              <a:t> $3,296 LY)  so -$728K</a:t>
            </a:r>
          </a:p>
          <a:p>
            <a:pPr marL="628650" lvl="1" indent="-171450" fontAlgn="auto">
              <a:spcBef>
                <a:spcPts val="0"/>
              </a:spcBef>
              <a:spcAft>
                <a:spcPts val="0"/>
              </a:spcAft>
              <a:buFont typeface="Arial" pitchFamily="34" charset="0"/>
              <a:buChar char="•"/>
              <a:defRPr/>
            </a:pPr>
            <a:endParaRPr lang="en-NZ" dirty="0" smtClean="0"/>
          </a:p>
          <a:p>
            <a:pPr marL="171450" indent="-171450" fontAlgn="auto">
              <a:spcBef>
                <a:spcPts val="0"/>
              </a:spcBef>
              <a:spcAft>
                <a:spcPts val="0"/>
              </a:spcAft>
              <a:buFont typeface="Arial" pitchFamily="34" charset="0"/>
              <a:buChar char="•"/>
              <a:defRPr/>
            </a:pPr>
            <a:endParaRPr lang="en-NZ" dirty="0" smtClean="0"/>
          </a:p>
        </p:txBody>
      </p:sp>
      <p:sp>
        <p:nvSpPr>
          <p:cNvPr id="501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503604A-836B-44DF-B24E-02EC6EBA55D2}" type="slidenum">
              <a:rPr lang="en-NZ"/>
              <a:pPr fontAlgn="base">
                <a:spcBef>
                  <a:spcPct val="0"/>
                </a:spcBef>
                <a:spcAft>
                  <a:spcPct val="0"/>
                </a:spcAft>
              </a:pPr>
              <a:t>18</a:t>
            </a:fld>
            <a:endParaRPr lang="en-NZ"/>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fontAlgn="auto">
              <a:spcBef>
                <a:spcPts val="0"/>
              </a:spcBef>
              <a:spcAft>
                <a:spcPts val="0"/>
              </a:spcAft>
              <a:defRPr/>
            </a:pPr>
            <a:r>
              <a:rPr lang="en-NZ" dirty="0" smtClean="0"/>
              <a:t>Notes:</a:t>
            </a:r>
          </a:p>
          <a:p>
            <a:pPr fontAlgn="auto">
              <a:spcBef>
                <a:spcPts val="0"/>
              </a:spcBef>
              <a:spcAft>
                <a:spcPts val="0"/>
              </a:spcAft>
              <a:defRPr/>
            </a:pPr>
            <a:endParaRPr lang="en-NZ" dirty="0" smtClean="0"/>
          </a:p>
          <a:p>
            <a:pPr marL="171450" indent="-171450" fontAlgn="auto">
              <a:spcBef>
                <a:spcPts val="0"/>
              </a:spcBef>
              <a:spcAft>
                <a:spcPts val="0"/>
              </a:spcAft>
              <a:buFont typeface="Arial" pitchFamily="34" charset="0"/>
              <a:buChar char="•"/>
              <a:defRPr/>
            </a:pPr>
            <a:r>
              <a:rPr lang="en-NZ" dirty="0" smtClean="0"/>
              <a:t>Share at 59% is an estimate for the full FY11 based on actual share in Q1 2011 calendar in the IAB report</a:t>
            </a:r>
          </a:p>
          <a:p>
            <a:pPr marL="171450" indent="-171450" fontAlgn="auto">
              <a:spcBef>
                <a:spcPts val="0"/>
              </a:spcBef>
              <a:spcAft>
                <a:spcPts val="0"/>
              </a:spcAft>
              <a:buFont typeface="Arial" pitchFamily="34" charset="0"/>
              <a:buChar char="•"/>
              <a:defRPr/>
            </a:pPr>
            <a:r>
              <a:rPr lang="en-NZ" dirty="0" smtClean="0"/>
              <a:t>CPM is from </a:t>
            </a:r>
            <a:r>
              <a:rPr lang="en-NZ" dirty="0" err="1" smtClean="0"/>
              <a:t>Starcom’s</a:t>
            </a:r>
            <a:r>
              <a:rPr lang="en-NZ" dirty="0" smtClean="0"/>
              <a:t> buys of </a:t>
            </a:r>
            <a:r>
              <a:rPr lang="en-NZ" dirty="0" err="1" smtClean="0"/>
              <a:t>TVWorks</a:t>
            </a:r>
            <a:r>
              <a:rPr lang="en-NZ" dirty="0" smtClean="0"/>
              <a:t> at $90 CPM on their </a:t>
            </a:r>
            <a:r>
              <a:rPr lang="en-NZ" dirty="0" err="1" smtClean="0"/>
              <a:t>ondemand</a:t>
            </a:r>
            <a:endParaRPr lang="en-NZ" dirty="0" smtClean="0"/>
          </a:p>
          <a:p>
            <a:pPr marL="171450" indent="-171450" fontAlgn="auto">
              <a:spcBef>
                <a:spcPts val="0"/>
              </a:spcBef>
              <a:spcAft>
                <a:spcPts val="0"/>
              </a:spcAft>
              <a:buFont typeface="Arial" pitchFamily="34" charset="0"/>
              <a:buChar char="•"/>
              <a:defRPr/>
            </a:pPr>
            <a:r>
              <a:rPr lang="en-NZ" dirty="0" smtClean="0"/>
              <a:t>Launch of </a:t>
            </a:r>
            <a:r>
              <a:rPr lang="en-NZ" dirty="0" err="1" smtClean="0"/>
              <a:t>Adselector</a:t>
            </a:r>
            <a:r>
              <a:rPr lang="en-NZ" dirty="0" smtClean="0"/>
              <a:t> </a:t>
            </a:r>
            <a:r>
              <a:rPr lang="en-NZ" dirty="0" err="1" smtClean="0"/>
              <a:t>xxxxx</a:t>
            </a:r>
            <a:endParaRPr lang="en-NZ" dirty="0" smtClean="0"/>
          </a:p>
          <a:p>
            <a:pPr marL="171450" indent="-171450" fontAlgn="auto">
              <a:spcBef>
                <a:spcPts val="0"/>
              </a:spcBef>
              <a:spcAft>
                <a:spcPts val="0"/>
              </a:spcAft>
              <a:buFont typeface="Arial" pitchFamily="34" charset="0"/>
              <a:buChar char="•"/>
              <a:defRPr/>
            </a:pPr>
            <a:r>
              <a:rPr lang="en-NZ" dirty="0" smtClean="0"/>
              <a:t>Launch of Ad on Pause</a:t>
            </a:r>
            <a:endParaRPr lang="en-NZ" dirty="0"/>
          </a:p>
        </p:txBody>
      </p:sp>
      <p:sp>
        <p:nvSpPr>
          <p:cNvPr id="522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2AACADF-B3F6-47A9-9FA7-6AE1B890B3B3}" type="slidenum">
              <a:rPr lang="en-NZ"/>
              <a:pPr fontAlgn="base">
                <a:spcBef>
                  <a:spcPct val="0"/>
                </a:spcBef>
                <a:spcAft>
                  <a:spcPct val="0"/>
                </a:spcAft>
              </a:pPr>
              <a:t>19</a:t>
            </a:fld>
            <a:endParaRPr lang="en-NZ"/>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fontAlgn="auto">
              <a:spcBef>
                <a:spcPts val="0"/>
              </a:spcBef>
              <a:spcAft>
                <a:spcPts val="0"/>
              </a:spcAft>
              <a:defRPr/>
            </a:pPr>
            <a:r>
              <a:rPr lang="en-NZ" dirty="0" smtClean="0"/>
              <a:t>There are three key consumer forces at work that have influenced our FY12 strategy</a:t>
            </a:r>
          </a:p>
          <a:p>
            <a:pPr marL="228600" indent="-228600" fontAlgn="auto">
              <a:spcBef>
                <a:spcPts val="0"/>
              </a:spcBef>
              <a:spcAft>
                <a:spcPts val="0"/>
              </a:spcAft>
              <a:buFontTx/>
              <a:buAutoNum type="arabicPeriod"/>
              <a:defRPr/>
            </a:pPr>
            <a:r>
              <a:rPr lang="en-NZ" dirty="0" smtClean="0"/>
              <a:t>Online video’s rapid adoption</a:t>
            </a:r>
          </a:p>
          <a:p>
            <a:pPr marL="228600" indent="-228600" fontAlgn="auto">
              <a:spcBef>
                <a:spcPts val="0"/>
              </a:spcBef>
              <a:spcAft>
                <a:spcPts val="0"/>
              </a:spcAft>
              <a:buFontTx/>
              <a:buAutoNum type="arabicPeriod"/>
              <a:defRPr/>
            </a:pPr>
            <a:r>
              <a:rPr lang="en-NZ" dirty="0" smtClean="0"/>
              <a:t>New platforms like mobile and connected TVs are now viable options</a:t>
            </a:r>
          </a:p>
          <a:p>
            <a:pPr marL="228600" indent="-228600" fontAlgn="auto">
              <a:spcBef>
                <a:spcPts val="0"/>
              </a:spcBef>
              <a:spcAft>
                <a:spcPts val="0"/>
              </a:spcAft>
              <a:buFontTx/>
              <a:buAutoNum type="arabicPeriod"/>
              <a:defRPr/>
            </a:pPr>
            <a:r>
              <a:rPr lang="en-NZ" dirty="0" smtClean="0"/>
              <a:t>Content no longer has to come from your own site</a:t>
            </a:r>
          </a:p>
          <a:p>
            <a:pPr marL="228600" indent="-228600" fontAlgn="auto">
              <a:spcBef>
                <a:spcPts val="0"/>
              </a:spcBef>
              <a:spcAft>
                <a:spcPts val="0"/>
              </a:spcAft>
              <a:buFontTx/>
              <a:buAutoNum type="arabicPeriod"/>
              <a:defRPr/>
            </a:pPr>
            <a:endParaRPr lang="en-NZ" dirty="0" smtClean="0"/>
          </a:p>
          <a:p>
            <a:pPr marL="228600" indent="-228600" fontAlgn="auto">
              <a:spcBef>
                <a:spcPts val="0"/>
              </a:spcBef>
              <a:spcAft>
                <a:spcPts val="0"/>
              </a:spcAft>
              <a:buFontTx/>
              <a:buAutoNum type="arabicPeriod"/>
              <a:defRPr/>
            </a:pPr>
            <a:endParaRPr lang="en-NZ" dirty="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A865B17-E71C-4E9B-A631-0EC91D0BE53F}" type="slidenum">
              <a:rPr lang="en-NZ"/>
              <a:pPr fontAlgn="base">
                <a:spcBef>
                  <a:spcPct val="0"/>
                </a:spcBef>
                <a:spcAft>
                  <a:spcPct val="0"/>
                </a:spcAft>
              </a:pPr>
              <a:t>2</a:t>
            </a:fld>
            <a:endParaRPr lang="en-NZ"/>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p:spPr>
      </p:sp>
      <p:sp>
        <p:nvSpPr>
          <p:cNvPr id="5632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NZ" smtClean="0"/>
          </a:p>
        </p:txBody>
      </p:sp>
      <p:sp>
        <p:nvSpPr>
          <p:cNvPr id="563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2CD207C-D2BB-4B02-89AA-3585A7527863}" type="slidenum">
              <a:rPr lang="en-NZ"/>
              <a:pPr fontAlgn="base">
                <a:spcBef>
                  <a:spcPct val="0"/>
                </a:spcBef>
                <a:spcAft>
                  <a:spcPct val="0"/>
                </a:spcAft>
              </a:pPr>
              <a:t>20</a:t>
            </a:fld>
            <a:endParaRPr lang="en-NZ"/>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fontAlgn="auto">
              <a:spcBef>
                <a:spcPts val="0"/>
              </a:spcBef>
              <a:spcAft>
                <a:spcPts val="0"/>
              </a:spcAft>
              <a:defRPr/>
            </a:pPr>
            <a:r>
              <a:rPr lang="en-NZ" dirty="0" smtClean="0"/>
              <a:t>So our FY12 overarching strategy is how do we transform Digital Media to respond to these market changes.</a:t>
            </a:r>
          </a:p>
          <a:p>
            <a:pPr fontAlgn="auto">
              <a:spcBef>
                <a:spcPts val="0"/>
              </a:spcBef>
              <a:spcAft>
                <a:spcPts val="0"/>
              </a:spcAft>
              <a:defRPr/>
            </a:pPr>
            <a:endParaRPr lang="en-NZ" dirty="0" smtClean="0"/>
          </a:p>
          <a:p>
            <a:pPr fontAlgn="auto">
              <a:spcBef>
                <a:spcPts val="0"/>
              </a:spcBef>
              <a:spcAft>
                <a:spcPts val="0"/>
              </a:spcAft>
              <a:defRPr/>
            </a:pPr>
            <a:r>
              <a:rPr lang="en-NZ" dirty="0" smtClean="0"/>
              <a:t>This is supported by the top three themes of:</a:t>
            </a:r>
          </a:p>
          <a:p>
            <a:pPr fontAlgn="auto">
              <a:spcBef>
                <a:spcPts val="0"/>
              </a:spcBef>
              <a:spcAft>
                <a:spcPts val="0"/>
              </a:spcAft>
              <a:defRPr/>
            </a:pPr>
            <a:r>
              <a:rPr lang="en-NZ" dirty="0" smtClean="0"/>
              <a:t>increasing video consumption and sponsorship activities.</a:t>
            </a:r>
          </a:p>
          <a:p>
            <a:pPr fontAlgn="auto">
              <a:spcBef>
                <a:spcPts val="0"/>
              </a:spcBef>
              <a:spcAft>
                <a:spcPts val="0"/>
              </a:spcAft>
              <a:defRPr/>
            </a:pPr>
            <a:r>
              <a:rPr lang="en-NZ" dirty="0" smtClean="0"/>
              <a:t>Reducing our exposure to further reduction in static CPMS</a:t>
            </a:r>
          </a:p>
          <a:p>
            <a:pPr fontAlgn="auto">
              <a:spcBef>
                <a:spcPts val="0"/>
              </a:spcBef>
              <a:spcAft>
                <a:spcPts val="0"/>
              </a:spcAft>
              <a:defRPr/>
            </a:pPr>
            <a:r>
              <a:rPr lang="en-NZ" dirty="0" smtClean="0"/>
              <a:t>Eliminating unprofitable activities.</a:t>
            </a:r>
          </a:p>
          <a:p>
            <a:pPr fontAlgn="auto">
              <a:spcBef>
                <a:spcPts val="0"/>
              </a:spcBef>
              <a:spcAft>
                <a:spcPts val="0"/>
              </a:spcAft>
              <a:defRPr/>
            </a:pPr>
            <a:endParaRPr lang="en-NZ" dirty="0" smtClean="0"/>
          </a:p>
          <a:p>
            <a:pPr fontAlgn="auto">
              <a:spcBef>
                <a:spcPts val="0"/>
              </a:spcBef>
              <a:spcAft>
                <a:spcPts val="0"/>
              </a:spcAft>
              <a:defRPr/>
            </a:pPr>
            <a:r>
              <a:rPr lang="en-NZ" dirty="0" smtClean="0"/>
              <a:t>We want to be seen as continuing to be the market leader in integrated engagements and video advertising solutions.</a:t>
            </a:r>
          </a:p>
          <a:p>
            <a:pPr fontAlgn="auto">
              <a:spcBef>
                <a:spcPts val="0"/>
              </a:spcBef>
              <a:spcAft>
                <a:spcPts val="0"/>
              </a:spcAft>
              <a:defRPr/>
            </a:pPr>
            <a:endParaRPr lang="en-NZ" dirty="0" smtClean="0"/>
          </a:p>
          <a:p>
            <a:pPr fontAlgn="auto">
              <a:spcBef>
                <a:spcPts val="0"/>
              </a:spcBef>
              <a:spcAft>
                <a:spcPts val="0"/>
              </a:spcAft>
              <a:defRPr/>
            </a:pPr>
            <a:r>
              <a:rPr lang="en-NZ" dirty="0" smtClean="0"/>
              <a:t>In order to achieve this we must drive deliver two major supporting activities;</a:t>
            </a:r>
          </a:p>
          <a:p>
            <a:pPr marL="228600" indent="-228600" fontAlgn="auto">
              <a:spcBef>
                <a:spcPts val="0"/>
              </a:spcBef>
              <a:spcAft>
                <a:spcPts val="0"/>
              </a:spcAft>
              <a:buFontTx/>
              <a:buAutoNum type="arabicPeriod"/>
              <a:defRPr/>
            </a:pPr>
            <a:r>
              <a:rPr lang="en-NZ" dirty="0" smtClean="0"/>
              <a:t>A new Online Video Platform to enable new platforms and places</a:t>
            </a:r>
          </a:p>
          <a:p>
            <a:pPr marL="228600" indent="-228600" fontAlgn="auto">
              <a:spcBef>
                <a:spcPts val="0"/>
              </a:spcBef>
              <a:spcAft>
                <a:spcPts val="0"/>
              </a:spcAft>
              <a:buFontTx/>
              <a:buAutoNum type="arabicPeriod"/>
              <a:defRPr/>
            </a:pPr>
            <a:r>
              <a:rPr lang="en-NZ" dirty="0" smtClean="0"/>
              <a:t>A full review of static content production and sources to reduce the overhead required to create it</a:t>
            </a:r>
          </a:p>
          <a:p>
            <a:pPr marL="228600" indent="-228600" fontAlgn="auto">
              <a:spcBef>
                <a:spcPts val="0"/>
              </a:spcBef>
              <a:spcAft>
                <a:spcPts val="0"/>
              </a:spcAft>
              <a:buFontTx/>
              <a:buAutoNum type="arabicPeriod"/>
              <a:defRPr/>
            </a:pPr>
            <a:endParaRPr lang="en-NZ" dirty="0" smtClean="0"/>
          </a:p>
          <a:p>
            <a:pPr fontAlgn="auto">
              <a:spcBef>
                <a:spcPts val="0"/>
              </a:spcBef>
              <a:spcAft>
                <a:spcPts val="0"/>
              </a:spcAft>
              <a:defRPr/>
            </a:pPr>
            <a:endParaRPr lang="en-NZ" dirty="0"/>
          </a:p>
        </p:txBody>
      </p:sp>
      <p:sp>
        <p:nvSpPr>
          <p:cNvPr id="583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E9D9686-2BE1-40A9-A979-9354EEA8482D}" type="slidenum">
              <a:rPr lang="en-NZ"/>
              <a:pPr fontAlgn="base">
                <a:spcBef>
                  <a:spcPct val="0"/>
                </a:spcBef>
                <a:spcAft>
                  <a:spcPct val="0"/>
                </a:spcAft>
              </a:pPr>
              <a:t>21</a:t>
            </a:fld>
            <a:endParaRPr lang="en-NZ"/>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p:spPr>
      </p:sp>
      <p:sp>
        <p:nvSpPr>
          <p:cNvPr id="727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NZ" smtClean="0"/>
              <a:t>Ondemand:</a:t>
            </a:r>
          </a:p>
          <a:p>
            <a:pPr>
              <a:spcBef>
                <a:spcPct val="0"/>
              </a:spcBef>
            </a:pPr>
            <a:r>
              <a:rPr lang="en-NZ" smtClean="0"/>
              <a:t>ABC Australia (who have an un-DRM’d ondemand service to iPad) claim 5% of their ABC iview traffic comes from iPad.</a:t>
            </a:r>
          </a:p>
          <a:p>
            <a:pPr>
              <a:spcBef>
                <a:spcPct val="0"/>
              </a:spcBef>
            </a:pPr>
            <a:endParaRPr lang="en-NZ" smtClean="0"/>
          </a:p>
          <a:p>
            <a:pPr>
              <a:spcBef>
                <a:spcPct val="0"/>
              </a:spcBef>
            </a:pPr>
            <a:r>
              <a:rPr lang="en-NZ" smtClean="0"/>
              <a:t>News:</a:t>
            </a:r>
          </a:p>
          <a:p>
            <a:pPr>
              <a:spcBef>
                <a:spcPct val="0"/>
              </a:spcBef>
            </a:pPr>
            <a:r>
              <a:rPr lang="en-NZ" smtClean="0"/>
              <a:t>Access to immediate breaking news video is becoming more and more common as we arm reporters with more video capable phones and the Newsroom is better equip to deal with viewer generated footage. Incidents like the Albany tornado created 6 pieces of content that collectively did hundreds of thousands of views. </a:t>
            </a:r>
          </a:p>
          <a:p>
            <a:pPr>
              <a:spcBef>
                <a:spcPct val="0"/>
              </a:spcBef>
            </a:pPr>
            <a:endParaRPr lang="en-NZ" smtClean="0"/>
          </a:p>
          <a:p>
            <a:pPr>
              <a:spcBef>
                <a:spcPct val="0"/>
              </a:spcBef>
            </a:pPr>
            <a:r>
              <a:rPr lang="en-NZ" smtClean="0"/>
              <a:t>Entertainment:</a:t>
            </a:r>
          </a:p>
          <a:p>
            <a:pPr>
              <a:spcBef>
                <a:spcPct val="0"/>
              </a:spcBef>
            </a:pPr>
            <a:r>
              <a:rPr lang="en-NZ" smtClean="0"/>
              <a:t>Changes to content policies and navigation have increased the pass through of users to TVNZ OD from the website by X%</a:t>
            </a:r>
          </a:p>
          <a:p>
            <a:pPr>
              <a:spcBef>
                <a:spcPct val="0"/>
              </a:spcBef>
            </a:pPr>
            <a:endParaRPr lang="en-NZ" smtClean="0"/>
          </a:p>
        </p:txBody>
      </p:sp>
      <p:sp>
        <p:nvSpPr>
          <p:cNvPr id="7270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6F6A618-5065-4A30-B2B7-0A7C402DD1F8}" type="slidenum">
              <a:rPr lang="en-NZ"/>
              <a:pPr fontAlgn="base">
                <a:spcBef>
                  <a:spcPct val="0"/>
                </a:spcBef>
                <a:spcAft>
                  <a:spcPct val="0"/>
                </a:spcAft>
              </a:pPr>
              <a:t>22</a:t>
            </a:fld>
            <a:endParaRPr lang="en-NZ"/>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p:spPr>
      </p:sp>
      <p:sp>
        <p:nvSpPr>
          <p:cNvPr id="7475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NZ" smtClean="0"/>
              <a:t>EK – Not sure how you want to pitch this now. </a:t>
            </a:r>
          </a:p>
          <a:p>
            <a:pPr>
              <a:spcBef>
                <a:spcPct val="0"/>
              </a:spcBef>
            </a:pPr>
            <a:endParaRPr lang="en-NZ" smtClean="0"/>
          </a:p>
          <a:p>
            <a:pPr>
              <a:spcBef>
                <a:spcPct val="0"/>
              </a:spcBef>
            </a:pPr>
            <a:r>
              <a:rPr lang="en-NZ" smtClean="0"/>
              <a:t>My thoughts. </a:t>
            </a:r>
          </a:p>
          <a:p>
            <a:pPr>
              <a:spcBef>
                <a:spcPct val="0"/>
              </a:spcBef>
            </a:pPr>
            <a:r>
              <a:rPr lang="en-NZ" smtClean="0"/>
              <a:t>We will cross the boundary to positive contribution</a:t>
            </a:r>
          </a:p>
          <a:p>
            <a:pPr>
              <a:spcBef>
                <a:spcPct val="0"/>
              </a:spcBef>
            </a:pPr>
            <a:r>
              <a:rPr lang="en-NZ" smtClean="0"/>
              <a:t>BIG Note: FY12’s costs included all internal recharges</a:t>
            </a:r>
          </a:p>
          <a:p>
            <a:pPr>
              <a:spcBef>
                <a:spcPct val="0"/>
              </a:spcBef>
            </a:pPr>
            <a:r>
              <a:rPr lang="en-NZ" smtClean="0"/>
              <a:t>FY12 Headcount is 22.5% down on FY11</a:t>
            </a:r>
          </a:p>
          <a:p>
            <a:pPr>
              <a:spcBef>
                <a:spcPct val="0"/>
              </a:spcBef>
            </a:pPr>
            <a:r>
              <a:rPr lang="en-NZ" smtClean="0"/>
              <a:t>Static is only 29% of the $9.4m in FY12</a:t>
            </a:r>
          </a:p>
          <a:p>
            <a:pPr>
              <a:spcBef>
                <a:spcPct val="0"/>
              </a:spcBef>
            </a:pPr>
            <a:r>
              <a:rPr lang="en-NZ" smtClean="0"/>
              <a:t>Cost increases have stabilised and will reduce in FY13 and 14 because of $3.5m of depreciation has come to an end and CDN costs reducing</a:t>
            </a:r>
          </a:p>
        </p:txBody>
      </p:sp>
      <p:sp>
        <p:nvSpPr>
          <p:cNvPr id="7475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2BAE64-7F85-4AF3-ACE5-DDA7BABE11E4}" type="slidenum">
              <a:rPr lang="en-NZ"/>
              <a:pPr fontAlgn="base">
                <a:spcBef>
                  <a:spcPct val="0"/>
                </a:spcBef>
                <a:spcAft>
                  <a:spcPct val="0"/>
                </a:spcAft>
              </a:pPr>
              <a:t>23</a:t>
            </a:fld>
            <a:endParaRPr lang="en-NZ"/>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p:spPr>
      </p:sp>
      <p:sp>
        <p:nvSpPr>
          <p:cNvPr id="768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NZ" smtClean="0"/>
              <a:t>Testing during the RFP showed that users on Akamai had buffering and performance issues reduced by 15%</a:t>
            </a:r>
          </a:p>
          <a:p>
            <a:pPr>
              <a:spcBef>
                <a:spcPct val="0"/>
              </a:spcBef>
            </a:pPr>
            <a:r>
              <a:rPr lang="en-NZ" smtClean="0"/>
              <a:t>Adaptive streaming will improve the end user experience and virtually put an end to bufering</a:t>
            </a:r>
          </a:p>
          <a:p>
            <a:pPr>
              <a:spcBef>
                <a:spcPct val="0"/>
              </a:spcBef>
            </a:pPr>
            <a:r>
              <a:rPr lang="en-NZ" smtClean="0"/>
              <a:t>Samsung deal which has yet to finish terms has already secured $377k in exclusive TV spend. Subsequent to the terms being agreed it will guarantee $850k exclusively to TVNZ including them funding the $80k build for the application. Samsung spent $200k last year.</a:t>
            </a:r>
          </a:p>
          <a:p>
            <a:pPr>
              <a:spcBef>
                <a:spcPct val="0"/>
              </a:spcBef>
            </a:pPr>
            <a:r>
              <a:rPr lang="en-NZ" smtClean="0"/>
              <a:t>Embedding the player within Facebook increases the click through by 50 times</a:t>
            </a:r>
          </a:p>
          <a:p>
            <a:pPr>
              <a:spcBef>
                <a:spcPct val="0"/>
              </a:spcBef>
            </a:pPr>
            <a:r>
              <a:rPr lang="en-NZ" smtClean="0"/>
              <a:t>iPad and iPhone – We get as an out of the box solution from Brightcove (total annual licence fee of $180k) – Incredibly difficult to achieve technically. We cost this as a build of at least $700k to do it by ourselves. </a:t>
            </a:r>
          </a:p>
          <a:p>
            <a:pPr>
              <a:spcBef>
                <a:spcPct val="0"/>
              </a:spcBef>
            </a:pPr>
            <a:r>
              <a:rPr lang="en-NZ" smtClean="0"/>
              <a:t>Android is 22% of the NZ Smartphone market</a:t>
            </a:r>
          </a:p>
          <a:p>
            <a:pPr>
              <a:spcBef>
                <a:spcPct val="0"/>
              </a:spcBef>
            </a:pPr>
            <a:r>
              <a:rPr lang="en-NZ" smtClean="0"/>
              <a:t>Un metering efforts are still at play but will become less and less important as time goes on – already Telecom doubled their home data caps this week. In Oz Telco’s have been increasing packs from 10Gb t6o 150Gb over night for customer bases. </a:t>
            </a:r>
          </a:p>
          <a:p>
            <a:pPr>
              <a:spcBef>
                <a:spcPct val="0"/>
              </a:spcBef>
            </a:pPr>
            <a:r>
              <a:rPr lang="en-NZ" smtClean="0"/>
              <a:t>has come to an end and CDN costs reducing</a:t>
            </a:r>
          </a:p>
        </p:txBody>
      </p:sp>
      <p:sp>
        <p:nvSpPr>
          <p:cNvPr id="768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77F3CC4-309D-4C73-8042-9A6E688BD51F}" type="slidenum">
              <a:rPr lang="en-NZ"/>
              <a:pPr fontAlgn="base">
                <a:spcBef>
                  <a:spcPct val="0"/>
                </a:spcBef>
                <a:spcAft>
                  <a:spcPct val="0"/>
                </a:spcAft>
              </a:pPr>
              <a:t>24</a:t>
            </a:fld>
            <a:endParaRPr lang="en-NZ"/>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p:spPr>
      </p:sp>
      <p:sp>
        <p:nvSpPr>
          <p:cNvPr id="215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NZ" smtClean="0"/>
              <a:t>To substantiate this we can see the growth in our own video properties.</a:t>
            </a:r>
          </a:p>
          <a:p>
            <a:pPr>
              <a:spcBef>
                <a:spcPct val="0"/>
              </a:spcBef>
            </a:pPr>
            <a:r>
              <a:rPr lang="en-NZ" smtClean="0"/>
              <a:t>The stellar performer from a growth POV is news that has grown 1500% since 2009. We have been pushing news video for a while. It now seems that the pull from consumers has matured to a level that is sustaining our News video views above 1 million videos per month without the big news drivers like ChCh or Japanese earthquakes.</a:t>
            </a:r>
          </a:p>
          <a:p>
            <a:pPr>
              <a:spcBef>
                <a:spcPct val="0"/>
              </a:spcBef>
            </a:pPr>
            <a:r>
              <a:rPr lang="en-NZ" smtClean="0"/>
              <a:t>TVNZ Ondmeand’s growth was hampered by the entry of TV works into the market but now that they have their full service out their growth will be in line with the market. We are still 2.5 times there size. As we </a:t>
            </a:r>
          </a:p>
        </p:txBody>
      </p:sp>
      <p:sp>
        <p:nvSpPr>
          <p:cNvPr id="2150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346119C-B873-437A-8AC8-93BDF2BCDC25}" type="slidenum">
              <a:rPr lang="en-NZ"/>
              <a:pPr fontAlgn="base">
                <a:spcBef>
                  <a:spcPct val="0"/>
                </a:spcBef>
                <a:spcAft>
                  <a:spcPct val="0"/>
                </a:spcAft>
              </a:pPr>
              <a:t>3</a:t>
            </a:fld>
            <a:endParaRPr lang="en-NZ"/>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fontAlgn="auto">
              <a:spcBef>
                <a:spcPts val="0"/>
              </a:spcBef>
              <a:spcAft>
                <a:spcPts val="0"/>
              </a:spcAft>
              <a:defRPr/>
            </a:pPr>
            <a:r>
              <a:rPr lang="en-NZ" dirty="0" smtClean="0"/>
              <a:t>There are three key consumer forces at work that have influenced our FY12 strategy</a:t>
            </a:r>
          </a:p>
          <a:p>
            <a:pPr marL="228600" indent="-228600" fontAlgn="auto">
              <a:spcBef>
                <a:spcPts val="0"/>
              </a:spcBef>
              <a:spcAft>
                <a:spcPts val="0"/>
              </a:spcAft>
              <a:buFontTx/>
              <a:buAutoNum type="arabicPeriod"/>
              <a:defRPr/>
            </a:pPr>
            <a:r>
              <a:rPr lang="en-NZ" dirty="0" smtClean="0"/>
              <a:t>Online video’s rapid adoption</a:t>
            </a:r>
          </a:p>
          <a:p>
            <a:pPr marL="228600" indent="-228600" fontAlgn="auto">
              <a:spcBef>
                <a:spcPts val="0"/>
              </a:spcBef>
              <a:spcAft>
                <a:spcPts val="0"/>
              </a:spcAft>
              <a:buFontTx/>
              <a:buAutoNum type="arabicPeriod"/>
              <a:defRPr/>
            </a:pPr>
            <a:r>
              <a:rPr lang="en-NZ" dirty="0" smtClean="0"/>
              <a:t>New platforms like mobile and connected TVs are now viable options</a:t>
            </a:r>
          </a:p>
          <a:p>
            <a:pPr marL="228600" indent="-228600" fontAlgn="auto">
              <a:spcBef>
                <a:spcPts val="0"/>
              </a:spcBef>
              <a:spcAft>
                <a:spcPts val="0"/>
              </a:spcAft>
              <a:buFontTx/>
              <a:buAutoNum type="arabicPeriod"/>
              <a:defRPr/>
            </a:pPr>
            <a:r>
              <a:rPr lang="en-NZ" dirty="0" smtClean="0"/>
              <a:t>Content no longer has to come from your own site</a:t>
            </a:r>
          </a:p>
          <a:p>
            <a:pPr marL="228600" indent="-228600" fontAlgn="auto">
              <a:spcBef>
                <a:spcPts val="0"/>
              </a:spcBef>
              <a:spcAft>
                <a:spcPts val="0"/>
              </a:spcAft>
              <a:buFontTx/>
              <a:buAutoNum type="arabicPeriod"/>
              <a:defRPr/>
            </a:pPr>
            <a:endParaRPr lang="en-NZ" dirty="0" smtClean="0"/>
          </a:p>
          <a:p>
            <a:pPr marL="228600" indent="-228600" fontAlgn="auto">
              <a:spcBef>
                <a:spcPts val="0"/>
              </a:spcBef>
              <a:spcAft>
                <a:spcPts val="0"/>
              </a:spcAft>
              <a:buFontTx/>
              <a:buAutoNum type="arabicPeriod"/>
              <a:defRPr/>
            </a:pPr>
            <a:endParaRPr lang="en-NZ" dirty="0"/>
          </a:p>
        </p:txBody>
      </p:sp>
      <p:sp>
        <p:nvSpPr>
          <p:cNvPr id="2355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C68AB8-F2AA-4A6E-875F-D528A660A16C}" type="slidenum">
              <a:rPr lang="en-NZ"/>
              <a:pPr fontAlgn="base">
                <a:spcBef>
                  <a:spcPct val="0"/>
                </a:spcBef>
                <a:spcAft>
                  <a:spcPct val="0"/>
                </a:spcAft>
              </a:pPr>
              <a:t>4</a:t>
            </a:fld>
            <a:endParaRPr lang="en-NZ"/>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NZ" smtClean="0"/>
              <a:t>Another trend is the emergence of workable models for mobile TV and Connected TVs.</a:t>
            </a:r>
          </a:p>
          <a:p>
            <a:pPr>
              <a:spcBef>
                <a:spcPct val="0"/>
              </a:spcBef>
            </a:pPr>
            <a:endParaRPr lang="en-NZ" smtClean="0"/>
          </a:p>
          <a:p>
            <a:pPr>
              <a:spcBef>
                <a:spcPct val="0"/>
              </a:spcBef>
            </a:pPr>
            <a:r>
              <a:rPr lang="en-NZ" smtClean="0"/>
              <a:t>Mobile:</a:t>
            </a:r>
          </a:p>
          <a:p>
            <a:pPr>
              <a:spcBef>
                <a:spcPct val="0"/>
              </a:spcBef>
            </a:pPr>
            <a:r>
              <a:rPr lang="en-NZ" smtClean="0"/>
              <a:t>There are four key success factors with Mobile Video </a:t>
            </a:r>
          </a:p>
          <a:p>
            <a:pPr>
              <a:spcBef>
                <a:spcPct val="0"/>
              </a:spcBef>
            </a:pPr>
            <a:r>
              <a:rPr lang="en-NZ" smtClean="0"/>
              <a:t>1. Devices with the right screens and battery</a:t>
            </a:r>
          </a:p>
          <a:p>
            <a:pPr>
              <a:spcBef>
                <a:spcPct val="0"/>
              </a:spcBef>
            </a:pPr>
            <a:r>
              <a:rPr lang="en-NZ" smtClean="0"/>
              <a:t>2. Networks with enough connection speeds</a:t>
            </a:r>
          </a:p>
          <a:p>
            <a:pPr>
              <a:spcBef>
                <a:spcPct val="0"/>
              </a:spcBef>
            </a:pPr>
            <a:r>
              <a:rPr lang="en-NZ" smtClean="0"/>
              <a:t>3. Networks with the right bandwidth pricing </a:t>
            </a:r>
          </a:p>
          <a:p>
            <a:pPr>
              <a:spcBef>
                <a:spcPct val="0"/>
              </a:spcBef>
            </a:pPr>
            <a:r>
              <a:rPr lang="en-NZ" smtClean="0"/>
              <a:t>4. Content rights availability</a:t>
            </a:r>
          </a:p>
          <a:p>
            <a:pPr>
              <a:spcBef>
                <a:spcPct val="0"/>
              </a:spcBef>
            </a:pPr>
            <a:endParaRPr lang="en-NZ" smtClean="0"/>
          </a:p>
          <a:p>
            <a:pPr>
              <a:spcBef>
                <a:spcPct val="0"/>
              </a:spcBef>
            </a:pPr>
            <a:r>
              <a:rPr lang="en-NZ" smtClean="0"/>
              <a:t>In today’s market these exist and it is being expressed in the growth of smart devices, the doubling of the data consumption yoy and dominance of video in the make up of that data (50%)</a:t>
            </a:r>
          </a:p>
          <a:p>
            <a:pPr>
              <a:spcBef>
                <a:spcPct val="0"/>
              </a:spcBef>
            </a:pPr>
            <a:endParaRPr lang="en-NZ" smtClean="0"/>
          </a:p>
          <a:p>
            <a:pPr>
              <a:spcBef>
                <a:spcPct val="0"/>
              </a:spcBef>
            </a:pPr>
            <a:r>
              <a:rPr lang="en-NZ" smtClean="0"/>
              <a:t>TV:</a:t>
            </a:r>
          </a:p>
          <a:p>
            <a:pPr>
              <a:spcBef>
                <a:spcPct val="0"/>
              </a:spcBef>
            </a:pPr>
            <a:r>
              <a:rPr lang="en-NZ" smtClean="0"/>
              <a:t>Talk about the tyranny of the last metre now being overcome by the new Samsung TV’s. The question is that now we have the technology is there the consumer demand? If we look at US data for exit interviews of TV purchasers at retail, nearly one third of them ranked connected TV as the main reason for upgrading.</a:t>
            </a:r>
          </a:p>
          <a:p>
            <a:pPr>
              <a:spcBef>
                <a:spcPct val="0"/>
              </a:spcBef>
            </a:pPr>
            <a:endParaRPr lang="en-NZ" smtClean="0"/>
          </a:p>
        </p:txBody>
      </p:sp>
      <p:sp>
        <p:nvSpPr>
          <p:cNvPr id="256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688CB34-6B19-4968-BC54-8F46AECA53E8}" type="slidenum">
              <a:rPr lang="en-NZ"/>
              <a:pPr fontAlgn="base">
                <a:spcBef>
                  <a:spcPct val="0"/>
                </a:spcBef>
                <a:spcAft>
                  <a:spcPct val="0"/>
                </a:spcAft>
              </a:pPr>
              <a:t>5</a:t>
            </a:fld>
            <a:endParaRPr lang="en-NZ"/>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fontAlgn="auto">
              <a:spcBef>
                <a:spcPts val="0"/>
              </a:spcBef>
              <a:spcAft>
                <a:spcPts val="0"/>
              </a:spcAft>
              <a:defRPr/>
            </a:pPr>
            <a:r>
              <a:rPr lang="en-NZ" dirty="0" smtClean="0"/>
              <a:t>There are three key consumer forces at work that have influenced our FY12 strategy</a:t>
            </a:r>
          </a:p>
          <a:p>
            <a:pPr marL="228600" indent="-228600" fontAlgn="auto">
              <a:spcBef>
                <a:spcPts val="0"/>
              </a:spcBef>
              <a:spcAft>
                <a:spcPts val="0"/>
              </a:spcAft>
              <a:buFontTx/>
              <a:buAutoNum type="arabicPeriod"/>
              <a:defRPr/>
            </a:pPr>
            <a:r>
              <a:rPr lang="en-NZ" dirty="0" smtClean="0"/>
              <a:t>Online video’s rapid adoption</a:t>
            </a:r>
          </a:p>
          <a:p>
            <a:pPr marL="228600" indent="-228600" fontAlgn="auto">
              <a:spcBef>
                <a:spcPts val="0"/>
              </a:spcBef>
              <a:spcAft>
                <a:spcPts val="0"/>
              </a:spcAft>
              <a:buFontTx/>
              <a:buAutoNum type="arabicPeriod"/>
              <a:defRPr/>
            </a:pPr>
            <a:r>
              <a:rPr lang="en-NZ" dirty="0" smtClean="0"/>
              <a:t>New platforms like mobile and connected TVs are now viable options</a:t>
            </a:r>
          </a:p>
          <a:p>
            <a:pPr marL="228600" indent="-228600" fontAlgn="auto">
              <a:spcBef>
                <a:spcPts val="0"/>
              </a:spcBef>
              <a:spcAft>
                <a:spcPts val="0"/>
              </a:spcAft>
              <a:buFontTx/>
              <a:buAutoNum type="arabicPeriod"/>
              <a:defRPr/>
            </a:pPr>
            <a:r>
              <a:rPr lang="en-NZ" dirty="0" smtClean="0"/>
              <a:t>Content no longer has to come from your own site</a:t>
            </a:r>
          </a:p>
          <a:p>
            <a:pPr marL="228600" indent="-228600" fontAlgn="auto">
              <a:spcBef>
                <a:spcPts val="0"/>
              </a:spcBef>
              <a:spcAft>
                <a:spcPts val="0"/>
              </a:spcAft>
              <a:buFontTx/>
              <a:buAutoNum type="arabicPeriod"/>
              <a:defRPr/>
            </a:pPr>
            <a:endParaRPr lang="en-NZ" dirty="0" smtClean="0"/>
          </a:p>
          <a:p>
            <a:pPr marL="228600" indent="-228600" fontAlgn="auto">
              <a:spcBef>
                <a:spcPts val="0"/>
              </a:spcBef>
              <a:spcAft>
                <a:spcPts val="0"/>
              </a:spcAft>
              <a:buFontTx/>
              <a:buAutoNum type="arabicPeriod"/>
              <a:defRPr/>
            </a:pPr>
            <a:endParaRPr lang="en-NZ" dirty="0"/>
          </a:p>
        </p:txBody>
      </p:sp>
      <p:sp>
        <p:nvSpPr>
          <p:cNvPr id="2765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0230FF7-85F2-4C63-BFFD-9456A80B83DD}" type="slidenum">
              <a:rPr lang="en-NZ"/>
              <a:pPr fontAlgn="base">
                <a:spcBef>
                  <a:spcPct val="0"/>
                </a:spcBef>
                <a:spcAft>
                  <a:spcPct val="0"/>
                </a:spcAft>
              </a:pPr>
              <a:t>6</a:t>
            </a:fld>
            <a:endParaRPr lang="en-NZ"/>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p:spPr>
      </p:sp>
      <p:sp>
        <p:nvSpPr>
          <p:cNvPr id="296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NZ" smtClean="0"/>
              <a:t>The third major influencer is the rate at which content is being shared, embedded within new sites and consumed in new environments.</a:t>
            </a:r>
          </a:p>
          <a:p>
            <a:pPr>
              <a:spcBef>
                <a:spcPct val="0"/>
              </a:spcBef>
            </a:pPr>
            <a:r>
              <a:rPr lang="en-NZ" smtClean="0"/>
              <a:t>This is substantiated by youtube….Hulu……</a:t>
            </a:r>
          </a:p>
          <a:p>
            <a:pPr>
              <a:spcBef>
                <a:spcPct val="0"/>
              </a:spcBef>
            </a:pPr>
            <a:endParaRPr lang="en-NZ" smtClean="0"/>
          </a:p>
          <a:p>
            <a:pPr>
              <a:spcBef>
                <a:spcPct val="0"/>
              </a:spcBef>
            </a:pPr>
            <a:r>
              <a:rPr lang="en-NZ" smtClean="0"/>
              <a:t>The challenge is how do we create a platform to allow and control this?</a:t>
            </a:r>
          </a:p>
          <a:p>
            <a:pPr>
              <a:spcBef>
                <a:spcPct val="0"/>
              </a:spcBef>
            </a:pPr>
            <a:endParaRPr lang="en-NZ" smtClean="0"/>
          </a:p>
          <a:p>
            <a:pPr>
              <a:spcBef>
                <a:spcPct val="0"/>
              </a:spcBef>
            </a:pPr>
            <a:r>
              <a:rPr lang="en-NZ" smtClean="0"/>
              <a:t>So – Video is here to stay and will only get stronger</a:t>
            </a:r>
          </a:p>
          <a:p>
            <a:pPr>
              <a:spcBef>
                <a:spcPct val="0"/>
              </a:spcBef>
            </a:pPr>
            <a:r>
              <a:rPr lang="en-NZ" smtClean="0"/>
              <a:t>Its finding its way to TV’s and Mobiles quicker than ever before</a:t>
            </a:r>
          </a:p>
          <a:p>
            <a:pPr>
              <a:spcBef>
                <a:spcPct val="0"/>
              </a:spcBef>
            </a:pPr>
            <a:r>
              <a:rPr lang="en-NZ" smtClean="0"/>
              <a:t>And its finding its way to users without the need for the usual containers of the content owners website</a:t>
            </a:r>
          </a:p>
          <a:p>
            <a:pPr>
              <a:spcBef>
                <a:spcPct val="0"/>
              </a:spcBef>
            </a:pPr>
            <a:endParaRPr lang="en-NZ" smtClean="0"/>
          </a:p>
        </p:txBody>
      </p:sp>
      <p:sp>
        <p:nvSpPr>
          <p:cNvPr id="2969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17870C3-314C-4774-8741-F59FB521BFDF}" type="slidenum">
              <a:rPr lang="en-NZ"/>
              <a:pPr fontAlgn="base">
                <a:spcBef>
                  <a:spcPct val="0"/>
                </a:spcBef>
                <a:spcAft>
                  <a:spcPct val="0"/>
                </a:spcAft>
              </a:pPr>
              <a:t>7</a:t>
            </a:fld>
            <a:endParaRPr lang="en-NZ"/>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p:spPr>
      </p:sp>
      <p:sp>
        <p:nvSpPr>
          <p:cNvPr id="31746"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Tx/>
              <a:buAutoNum type="arabicPeriod"/>
            </a:pPr>
            <a:endParaRPr lang="en-NZ" smtClean="0"/>
          </a:p>
          <a:p>
            <a:pPr marL="228600" indent="-228600">
              <a:spcBef>
                <a:spcPct val="0"/>
              </a:spcBef>
              <a:buFontTx/>
              <a:buAutoNum type="arabicPeriod"/>
            </a:pPr>
            <a:endParaRPr lang="en-NZ" smtClean="0"/>
          </a:p>
        </p:txBody>
      </p:sp>
      <p:sp>
        <p:nvSpPr>
          <p:cNvPr id="3174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97014A4-4AAF-4CCF-AB3F-CF7B875A4702}" type="slidenum">
              <a:rPr lang="en-NZ"/>
              <a:pPr fontAlgn="base">
                <a:spcBef>
                  <a:spcPct val="0"/>
                </a:spcBef>
                <a:spcAft>
                  <a:spcPct val="0"/>
                </a:spcAft>
              </a:pPr>
              <a:t>8</a:t>
            </a:fld>
            <a:endParaRPr lang="en-NZ"/>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fontAlgn="auto">
              <a:spcBef>
                <a:spcPts val="0"/>
              </a:spcBef>
              <a:spcAft>
                <a:spcPts val="0"/>
              </a:spcAft>
              <a:defRPr/>
            </a:pPr>
            <a:r>
              <a:rPr lang="en-NZ" dirty="0" smtClean="0"/>
              <a:t>Notes:</a:t>
            </a:r>
          </a:p>
          <a:p>
            <a:pPr fontAlgn="auto">
              <a:spcBef>
                <a:spcPts val="0"/>
              </a:spcBef>
              <a:spcAft>
                <a:spcPts val="0"/>
              </a:spcAft>
              <a:defRPr/>
            </a:pPr>
            <a:endParaRPr lang="en-NZ" dirty="0" smtClean="0"/>
          </a:p>
          <a:p>
            <a:pPr marL="171450" indent="-171450" fontAlgn="auto">
              <a:spcBef>
                <a:spcPts val="0"/>
              </a:spcBef>
              <a:spcAft>
                <a:spcPts val="0"/>
              </a:spcAft>
              <a:buFont typeface="Arial" pitchFamily="34" charset="0"/>
              <a:buChar char="•"/>
              <a:defRPr/>
            </a:pPr>
            <a:r>
              <a:rPr lang="en-NZ" dirty="0" smtClean="0"/>
              <a:t>The final quarter of the FY11 year is an estimate using historically trending of the % of dollars in this quarter</a:t>
            </a:r>
          </a:p>
          <a:p>
            <a:pPr marL="171450" indent="-171450" fontAlgn="auto">
              <a:spcBef>
                <a:spcPts val="0"/>
              </a:spcBef>
              <a:spcAft>
                <a:spcPts val="0"/>
              </a:spcAft>
              <a:buFont typeface="Arial" pitchFamily="34" charset="0"/>
              <a:buChar char="•"/>
              <a:defRPr/>
            </a:pPr>
            <a:r>
              <a:rPr lang="en-NZ" dirty="0" smtClean="0"/>
              <a:t>These figures have three categories included</a:t>
            </a:r>
          </a:p>
          <a:p>
            <a:pPr marL="628650" lvl="1" indent="-171450" fontAlgn="auto">
              <a:spcBef>
                <a:spcPts val="0"/>
              </a:spcBef>
              <a:spcAft>
                <a:spcPts val="0"/>
              </a:spcAft>
              <a:buFont typeface="Arial" pitchFamily="34" charset="0"/>
              <a:buChar char="•"/>
              <a:defRPr/>
            </a:pPr>
            <a:r>
              <a:rPr lang="en-NZ" b="1" u="sng" dirty="0" smtClean="0">
                <a:solidFill>
                  <a:srgbClr val="FF0000"/>
                </a:solidFill>
              </a:rPr>
              <a:t>Display 31% share</a:t>
            </a:r>
          </a:p>
          <a:p>
            <a:pPr marL="628650" lvl="1" indent="-171450" fontAlgn="auto">
              <a:spcBef>
                <a:spcPts val="0"/>
              </a:spcBef>
              <a:spcAft>
                <a:spcPts val="0"/>
              </a:spcAft>
              <a:buFont typeface="Arial" pitchFamily="34" charset="0"/>
              <a:buChar char="•"/>
              <a:defRPr/>
            </a:pPr>
            <a:r>
              <a:rPr lang="en-NZ" dirty="0" smtClean="0"/>
              <a:t>Classifieds 31% share</a:t>
            </a:r>
          </a:p>
          <a:p>
            <a:pPr marL="628650" lvl="1" indent="-171450" fontAlgn="auto">
              <a:spcBef>
                <a:spcPts val="0"/>
              </a:spcBef>
              <a:spcAft>
                <a:spcPts val="0"/>
              </a:spcAft>
              <a:buFont typeface="Arial" pitchFamily="34" charset="0"/>
              <a:buChar char="•"/>
              <a:defRPr/>
            </a:pPr>
            <a:r>
              <a:rPr lang="en-NZ" dirty="0" smtClean="0"/>
              <a:t>Search 37% share </a:t>
            </a:r>
          </a:p>
          <a:p>
            <a:pPr marL="171450" indent="-171450" fontAlgn="auto">
              <a:spcBef>
                <a:spcPts val="0"/>
              </a:spcBef>
              <a:spcAft>
                <a:spcPts val="0"/>
              </a:spcAft>
              <a:buFont typeface="Arial" pitchFamily="34" charset="0"/>
              <a:buChar char="•"/>
              <a:defRPr/>
            </a:pPr>
            <a:r>
              <a:rPr lang="en-NZ" dirty="0" smtClean="0"/>
              <a:t>Display </a:t>
            </a:r>
            <a:r>
              <a:rPr lang="en-NZ" b="1" u="sng" dirty="0" smtClean="0"/>
              <a:t>total expenditure is $90m </a:t>
            </a:r>
            <a:r>
              <a:rPr lang="en-NZ" dirty="0" smtClean="0"/>
              <a:t>and we estimate will grow at 28% for the full year (has grown at 30% for the first 3 quarters of our financial year FY11)</a:t>
            </a:r>
          </a:p>
          <a:p>
            <a:pPr marL="171450" indent="-171450" fontAlgn="auto">
              <a:spcBef>
                <a:spcPts val="0"/>
              </a:spcBef>
              <a:spcAft>
                <a:spcPts val="0"/>
              </a:spcAft>
              <a:buFont typeface="Arial" pitchFamily="34" charset="0"/>
              <a:buChar char="•"/>
              <a:defRPr/>
            </a:pPr>
            <a:r>
              <a:rPr lang="en-NZ" dirty="0" smtClean="0"/>
              <a:t>As per slides later in the </a:t>
            </a:r>
            <a:r>
              <a:rPr lang="en-NZ" dirty="0" err="1" smtClean="0"/>
              <a:t>doco</a:t>
            </a:r>
            <a:r>
              <a:rPr lang="en-NZ" dirty="0" smtClean="0"/>
              <a:t> Display is growing at the fastest rate, then Search, then Classifieds (but all are growing)</a:t>
            </a:r>
          </a:p>
          <a:p>
            <a:pPr marL="171450" indent="-171450" fontAlgn="auto">
              <a:spcBef>
                <a:spcPts val="0"/>
              </a:spcBef>
              <a:spcAft>
                <a:spcPts val="0"/>
              </a:spcAft>
              <a:buFont typeface="Arial" pitchFamily="34" charset="0"/>
              <a:buChar char="•"/>
              <a:defRPr/>
            </a:pPr>
            <a:r>
              <a:rPr lang="en-NZ" dirty="0" smtClean="0">
                <a:solidFill>
                  <a:srgbClr val="C00000"/>
                </a:solidFill>
              </a:rPr>
              <a:t>IAB figures are NET (include commission) therefore TVNZ is slightly under represented</a:t>
            </a:r>
          </a:p>
          <a:p>
            <a:pPr marL="171450" indent="-171450" fontAlgn="auto">
              <a:spcBef>
                <a:spcPts val="0"/>
              </a:spcBef>
              <a:spcAft>
                <a:spcPts val="0"/>
              </a:spcAft>
              <a:buFont typeface="Arial" pitchFamily="34" charset="0"/>
              <a:buChar char="•"/>
              <a:defRPr/>
            </a:pPr>
            <a:endParaRPr lang="en-NZ" dirty="0" smtClean="0"/>
          </a:p>
        </p:txBody>
      </p:sp>
      <p:sp>
        <p:nvSpPr>
          <p:cNvPr id="3379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BAF3816-41F3-4A53-BD28-47DD6A097C81}" type="slidenum">
              <a:rPr lang="en-NZ"/>
              <a:pPr fontAlgn="base">
                <a:spcBef>
                  <a:spcPct val="0"/>
                </a:spcBef>
                <a:spcAft>
                  <a:spcPct val="0"/>
                </a:spcAft>
              </a:pPr>
              <a:t>9</a:t>
            </a:fld>
            <a:endParaRPr lang="en-N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C56B70EC-6F18-4982-A518-472503FFF851}" type="datetimeFigureOut">
              <a:rPr lang="en-US"/>
              <a:pPr>
                <a:defRPr/>
              </a:pPr>
              <a:t>9/1/11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5834919-6692-4F5A-83A9-1D12D2215DE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80694F8-CE52-4FB2-BFEC-935518928051}" type="datetimeFigureOut">
              <a:rPr lang="en-US"/>
              <a:pPr>
                <a:defRPr/>
              </a:pPr>
              <a:t>9/1/11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835B8FD-729C-4EA5-86E0-DBFC1D12D4B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EC400FD-73B5-4771-ABE0-9FE29CD0D87F}" type="datetimeFigureOut">
              <a:rPr lang="en-US"/>
              <a:pPr>
                <a:defRPr/>
              </a:pPr>
              <a:t>9/1/11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B0D7D41-BB5C-49E1-833A-B9A5889183A7}"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chart">
  <p:cSld name="1_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50622" y="260290"/>
            <a:ext cx="8436105" cy="511057"/>
          </a:xfrm>
        </p:spPr>
        <p:txBody>
          <a:bodyPr/>
          <a:lstStyle/>
          <a:p>
            <a:r>
              <a:rPr lang="en-US" smtClean="0"/>
              <a:t>Click to edit Master title style</a:t>
            </a:r>
            <a:endParaRPr lang="en-NZ"/>
          </a:p>
        </p:txBody>
      </p:sp>
      <p:sp>
        <p:nvSpPr>
          <p:cNvPr id="3" name="Chart Placeholder 2"/>
          <p:cNvSpPr>
            <a:spLocks noGrp="1"/>
          </p:cNvSpPr>
          <p:nvPr>
            <p:ph type="chart" idx="1"/>
          </p:nvPr>
        </p:nvSpPr>
        <p:spPr>
          <a:xfrm>
            <a:off x="250622" y="1142735"/>
            <a:ext cx="8436105" cy="4983596"/>
          </a:xfrm>
        </p:spPr>
        <p:txBody>
          <a:bodyPr/>
          <a:lstStyle/>
          <a:p>
            <a:pPr lvl="0"/>
            <a:endParaRPr lang="en-NZ" noProof="0" dirty="0"/>
          </a:p>
        </p:txBody>
      </p:sp>
      <p:sp>
        <p:nvSpPr>
          <p:cNvPr id="4" name="Date Placeholder 3"/>
          <p:cNvSpPr>
            <a:spLocks noGrp="1"/>
          </p:cNvSpPr>
          <p:nvPr>
            <p:ph type="dt" sz="half" idx="10"/>
          </p:nvPr>
        </p:nvSpPr>
        <p:spPr/>
        <p:txBody>
          <a:bodyPr/>
          <a:lstStyle>
            <a:lvl1pPr>
              <a:defRPr/>
            </a:lvl1pPr>
          </a:lstStyle>
          <a:p>
            <a:pPr>
              <a:defRPr/>
            </a:pPr>
            <a:fld id="{4402C0B2-6D21-466C-97D3-D883B6481246}" type="datetimeFigureOut">
              <a:rPr lang="en-US"/>
              <a:pPr>
                <a:defRPr/>
              </a:pPr>
              <a:t>9/1/11</a:t>
            </a:fld>
            <a:endParaRPr lang="en-NZ" dirty="0"/>
          </a:p>
        </p:txBody>
      </p:sp>
      <p:sp>
        <p:nvSpPr>
          <p:cNvPr id="5" name="Footer Placeholder 4"/>
          <p:cNvSpPr>
            <a:spLocks noGrp="1"/>
          </p:cNvSpPr>
          <p:nvPr>
            <p:ph type="ftr" sz="quarter" idx="11"/>
          </p:nvPr>
        </p:nvSpPr>
        <p:spPr/>
        <p:txBody>
          <a:bodyPr/>
          <a:lstStyle>
            <a:lvl1pPr>
              <a:defRPr/>
            </a:lvl1pPr>
          </a:lstStyle>
          <a:p>
            <a:pPr>
              <a:defRPr/>
            </a:pPr>
            <a:endParaRPr lang="en-NZ"/>
          </a:p>
        </p:txBody>
      </p:sp>
      <p:sp>
        <p:nvSpPr>
          <p:cNvPr id="6" name="Slide Number Placeholder 5"/>
          <p:cNvSpPr>
            <a:spLocks noGrp="1"/>
          </p:cNvSpPr>
          <p:nvPr>
            <p:ph type="sldNum" sz="quarter" idx="12"/>
          </p:nvPr>
        </p:nvSpPr>
        <p:spPr/>
        <p:txBody>
          <a:bodyPr/>
          <a:lstStyle>
            <a:lvl1pPr>
              <a:defRPr/>
            </a:lvl1pPr>
          </a:lstStyle>
          <a:p>
            <a:pPr>
              <a:defRPr/>
            </a:pPr>
            <a:fld id="{72A9E571-1138-4EB7-9FB4-5AD7BAB4AF75}" type="slidenum">
              <a:rPr lang="en-NZ"/>
              <a:pPr>
                <a:defRPr/>
              </a:pPr>
              <a:t>‹#›</a:t>
            </a:fld>
            <a:endParaRPr lang="en-NZ"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852287286"/>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93C3F97-97E0-4B6E-8B82-78A5FFDA4E38}" type="datetimeFigureOut">
              <a:rPr lang="en-US"/>
              <a:pPr>
                <a:defRPr/>
              </a:pPr>
              <a:t>9/1/11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70BD9C1-A8CE-418F-99B1-B8BF02FB4539}"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9C1ABB9A-F5C9-4FFE-B14E-3EAEF57F6A9C}" type="datetimeFigureOut">
              <a:rPr lang="en-US"/>
              <a:pPr>
                <a:defRPr/>
              </a:pPr>
              <a:t>9/1/11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3A6190A-9DCB-45AD-BC32-2F5EFF88251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804E47C6-3F3A-48E3-ADAA-E76673020693}" type="datetimeFigureOut">
              <a:rPr lang="en-US"/>
              <a:pPr>
                <a:defRPr/>
              </a:pPr>
              <a:t>9/1/11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01D08E1-6359-43C0-B7F0-19E0DE292146}"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A5B9B078-03BD-4BBF-90DF-D8BCD8A20CF8}" type="datetimeFigureOut">
              <a:rPr lang="en-US"/>
              <a:pPr>
                <a:defRPr/>
              </a:pPr>
              <a:t>9/1/11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71F3147-03C6-4E26-A2CC-401E242DC76D}"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314BBB23-671E-4F0C-81FE-7795F41CB1BC}" type="datetimeFigureOut">
              <a:rPr lang="en-US"/>
              <a:pPr>
                <a:defRPr/>
              </a:pPr>
              <a:t>9/1/11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565EA0D-1C0C-4326-A4AC-C99DFDB2FBC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7239294-28AD-4E44-BC8B-DD15866F04F5}" type="datetimeFigureOut">
              <a:rPr lang="en-US"/>
              <a:pPr>
                <a:defRPr/>
              </a:pPr>
              <a:t>9/1/11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48553BB-5437-45FD-8548-318DD45732F4}"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483F52A-2681-4DB0-9B28-30CAE26E9B6C}" type="datetimeFigureOut">
              <a:rPr lang="en-US"/>
              <a:pPr>
                <a:defRPr/>
              </a:pPr>
              <a:t>9/1/11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87C0BD7-BC05-479A-ABF3-4A4656E1CC3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88751D3-9B16-4E68-A7ED-F4A662FAC256}" type="datetimeFigureOut">
              <a:rPr lang="en-US"/>
              <a:pPr>
                <a:defRPr/>
              </a:pPr>
              <a:t>9/1/11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96983EC-DFBA-4BDF-B8CF-968E0BAB469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8D020E0D-8B43-4A09-AF0C-DEDCC2701402}" type="datetimeFigureOut">
              <a:rPr lang="en-US"/>
              <a:pPr>
                <a:defRPr/>
              </a:pPr>
              <a:t>9/1/11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0F4DC412-36AB-4D65-A967-0993CBA3D7C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 id="2147483660" r:id="rId12"/>
  </p:sldLayoutIdLst>
  <p:txStyles>
    <p:titleStyle>
      <a:lvl1pPr algn="ctr" defTabSz="457200" rtl="0" fontAlgn="base">
        <a:spcBef>
          <a:spcPct val="0"/>
        </a:spcBef>
        <a:spcAft>
          <a:spcPct val="0"/>
        </a:spcAft>
        <a:defRPr sz="4400" kern="1200">
          <a:solidFill>
            <a:schemeClr val="tx1"/>
          </a:solidFill>
          <a:latin typeface="+mj-lt"/>
          <a:ea typeface="+mj-ea"/>
          <a:cs typeface="+mj-cs"/>
        </a:defRPr>
      </a:lvl1pPr>
      <a:lvl2pPr algn="ctr" defTabSz="457200" rtl="0" fontAlgn="base">
        <a:spcBef>
          <a:spcPct val="0"/>
        </a:spcBef>
        <a:spcAft>
          <a:spcPct val="0"/>
        </a:spcAft>
        <a:defRPr sz="4400">
          <a:solidFill>
            <a:schemeClr val="tx1"/>
          </a:solidFill>
          <a:latin typeface="Calibri" pitchFamily="34" charset="0"/>
        </a:defRPr>
      </a:lvl2pPr>
      <a:lvl3pPr algn="ctr" defTabSz="457200" rtl="0" fontAlgn="base">
        <a:spcBef>
          <a:spcPct val="0"/>
        </a:spcBef>
        <a:spcAft>
          <a:spcPct val="0"/>
        </a:spcAft>
        <a:defRPr sz="4400">
          <a:solidFill>
            <a:schemeClr val="tx1"/>
          </a:solidFill>
          <a:latin typeface="Calibri" pitchFamily="34" charset="0"/>
        </a:defRPr>
      </a:lvl3pPr>
      <a:lvl4pPr algn="ctr" defTabSz="457200" rtl="0" fontAlgn="base">
        <a:spcBef>
          <a:spcPct val="0"/>
        </a:spcBef>
        <a:spcAft>
          <a:spcPct val="0"/>
        </a:spcAft>
        <a:defRPr sz="4400">
          <a:solidFill>
            <a:schemeClr val="tx1"/>
          </a:solidFill>
          <a:latin typeface="Calibri" pitchFamily="34" charset="0"/>
        </a:defRPr>
      </a:lvl4pPr>
      <a:lvl5pPr algn="ctr" defTabSz="457200" rtl="0" fontAlgn="base">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6.jpe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1.xml"/><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Microsoft_Excel_97_-_2004_Worksheet3.xls"/><Relationship Id="rId1" Type="http://schemas.openxmlformats.org/officeDocument/2006/relationships/vmlDrawing" Target="../drawings/vmlDrawing3.vml"/><Relationship Id="rId2"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16.jpeg"/><Relationship Id="rId5" Type="http://schemas.openxmlformats.org/officeDocument/2006/relationships/image" Target="../media/image18.jpe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2.png"/><Relationship Id="rId5" Type="http://schemas.openxmlformats.org/officeDocument/2006/relationships/oleObject" Target="../embeddings/Microsoft_Excel_Chart4.xls"/><Relationship Id="rId1" Type="http://schemas.openxmlformats.org/officeDocument/2006/relationships/vmlDrawing" Target="../drawings/vmlDrawing4.vml"/><Relationship Id="rId2"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8.jpeg"/><Relationship Id="rId5" Type="http://schemas.openxmlformats.org/officeDocument/2006/relationships/image" Target="../media/image24.jpeg"/><Relationship Id="rId6" Type="http://schemas.openxmlformats.org/officeDocument/2006/relationships/image" Target="../media/image25.jpe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2.xml"/><Relationship Id="rId5" Type="http://schemas.openxmlformats.org/officeDocument/2006/relationships/chart" Target="../charts/chart3.xml"/><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Microsoft_Excel_Chart5.xls"/><Relationship Id="rId5" Type="http://schemas.openxmlformats.org/officeDocument/2006/relationships/image" Target="../media/image2.png"/><Relationship Id="rId1" Type="http://schemas.openxmlformats.org/officeDocument/2006/relationships/vmlDrawing" Target="../drawings/vmlDrawing5.vml"/><Relationship Id="rId2"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1.jpe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2.jpe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9" Type="http://schemas.openxmlformats.org/officeDocument/2006/relationships/image" Target="../media/image6.jpeg"/><Relationship Id="rId20" Type="http://schemas.openxmlformats.org/officeDocument/2006/relationships/image" Target="../media/image53.png"/><Relationship Id="rId21" Type="http://schemas.openxmlformats.org/officeDocument/2006/relationships/image" Target="../media/image54.jpeg"/><Relationship Id="rId22" Type="http://schemas.openxmlformats.org/officeDocument/2006/relationships/image" Target="../media/image55.jpeg"/><Relationship Id="rId10" Type="http://schemas.openxmlformats.org/officeDocument/2006/relationships/image" Target="../media/image47.png"/><Relationship Id="rId11" Type="http://schemas.openxmlformats.org/officeDocument/2006/relationships/image" Target="../media/image48.png"/><Relationship Id="rId12" Type="http://schemas.openxmlformats.org/officeDocument/2006/relationships/image" Target="../media/image7.jpeg"/><Relationship Id="rId13" Type="http://schemas.openxmlformats.org/officeDocument/2006/relationships/image" Target="../media/image9.jpeg"/><Relationship Id="rId14" Type="http://schemas.openxmlformats.org/officeDocument/2006/relationships/image" Target="../media/image11.jpeg"/><Relationship Id="rId15" Type="http://schemas.openxmlformats.org/officeDocument/2006/relationships/image" Target="../media/image49.jpeg"/><Relationship Id="rId16" Type="http://schemas.openxmlformats.org/officeDocument/2006/relationships/image" Target="../media/image50.jpeg"/><Relationship Id="rId17" Type="http://schemas.openxmlformats.org/officeDocument/2006/relationships/image" Target="../media/image35.png"/><Relationship Id="rId18" Type="http://schemas.openxmlformats.org/officeDocument/2006/relationships/image" Target="../media/image51.jpeg"/><Relationship Id="rId19"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2.jpeg"/><Relationship Id="rId4" Type="http://schemas.openxmlformats.org/officeDocument/2006/relationships/image" Target="../media/image43.jpeg"/><Relationship Id="rId5" Type="http://schemas.openxmlformats.org/officeDocument/2006/relationships/image" Target="../media/image44.jpeg"/><Relationship Id="rId6" Type="http://schemas.openxmlformats.org/officeDocument/2006/relationships/image" Target="../media/image45.png"/><Relationship Id="rId7" Type="http://schemas.openxmlformats.org/officeDocument/2006/relationships/image" Target="../media/image46.jpeg"/><Relationship Id="rId8"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2.png"/><Relationship Id="rId5" Type="http://schemas.openxmlformats.org/officeDocument/2006/relationships/oleObject" Target="../embeddings/Microsoft_Excel_Chart1.xls"/><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image" Target="../media/image8.jpe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9.jpeg"/><Relationship Id="rId7" Type="http://schemas.openxmlformats.org/officeDocument/2006/relationships/image" Target="../media/image8.jpeg"/><Relationship Id="rId8" Type="http://schemas.openxmlformats.org/officeDocument/2006/relationships/image" Target="../media/image10.jpeg"/><Relationship Id="rId9" Type="http://schemas.openxmlformats.org/officeDocument/2006/relationships/image" Target="../media/image11.jpe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image" Target="../media/image8.jpeg"/><Relationship Id="rId9"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2.png"/><Relationship Id="rId5" Type="http://schemas.openxmlformats.org/officeDocument/2006/relationships/oleObject" Target="../embeddings/Microsoft_Excel_Chart2.xls"/><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srcRect/>
          <a:stretch>
            <a:fillRect/>
          </a:stretch>
        </p:blipFill>
        <p:spPr bwMode="auto">
          <a:xfrm>
            <a:off x="-20638" y="-20638"/>
            <a:ext cx="9250363" cy="6935788"/>
          </a:xfrm>
          <a:prstGeom prst="rect">
            <a:avLst/>
          </a:prstGeom>
          <a:noFill/>
          <a:ln w="9525">
            <a:noFill/>
            <a:miter lim="800000"/>
            <a:headEnd/>
            <a:tailEnd/>
          </a:ln>
        </p:spPr>
      </p:pic>
      <p:sp>
        <p:nvSpPr>
          <p:cNvPr id="6" name="TextBox 5"/>
          <p:cNvSpPr txBox="1"/>
          <p:nvPr/>
        </p:nvSpPr>
        <p:spPr>
          <a:xfrm>
            <a:off x="192088" y="141288"/>
            <a:ext cx="8880475" cy="1569660"/>
          </a:xfrm>
          <a:prstGeom prst="rect">
            <a:avLst/>
          </a:prstGeom>
          <a:noFill/>
        </p:spPr>
        <p:txBody>
          <a:bodyPr>
            <a:spAutoFit/>
          </a:bodyPr>
          <a:lstStyle/>
          <a:p>
            <a:pPr fontAlgn="auto">
              <a:spcBef>
                <a:spcPts val="0"/>
              </a:spcBef>
              <a:spcAft>
                <a:spcPts val="0"/>
              </a:spcAft>
              <a:defRPr/>
            </a:pPr>
            <a:r>
              <a:rPr lang="en-US" sz="4400" spc="600" dirty="0">
                <a:solidFill>
                  <a:schemeClr val="bg1"/>
                </a:solidFill>
                <a:latin typeface="Gill Sans"/>
                <a:cs typeface="Gill Sans"/>
              </a:rPr>
              <a:t>TVNZ </a:t>
            </a:r>
            <a:r>
              <a:rPr lang="en-US" sz="4400" spc="600" dirty="0" smtClean="0">
                <a:solidFill>
                  <a:schemeClr val="bg1"/>
                </a:solidFill>
                <a:latin typeface="Gill Sans"/>
                <a:cs typeface="Gill Sans"/>
              </a:rPr>
              <a:t>DIGITAL MEDIA </a:t>
            </a:r>
            <a:endParaRPr lang="en-US" sz="4400" spc="600" dirty="0">
              <a:solidFill>
                <a:schemeClr val="bg1"/>
              </a:solidFill>
              <a:latin typeface="Gill Sans"/>
              <a:cs typeface="Gill Sans"/>
            </a:endParaRPr>
          </a:p>
          <a:p>
            <a:pPr fontAlgn="auto">
              <a:spcBef>
                <a:spcPts val="0"/>
              </a:spcBef>
              <a:spcAft>
                <a:spcPts val="0"/>
              </a:spcAft>
              <a:defRPr/>
            </a:pPr>
            <a:r>
              <a:rPr lang="en-US" sz="4400" spc="600" dirty="0">
                <a:solidFill>
                  <a:schemeClr val="bg1"/>
                </a:solidFill>
                <a:latin typeface="Gill Sans"/>
                <a:cs typeface="Gill Sans"/>
              </a:rPr>
              <a:t>Presentation</a:t>
            </a:r>
          </a:p>
          <a:p>
            <a:pPr fontAlgn="auto">
              <a:spcBef>
                <a:spcPts val="0"/>
              </a:spcBef>
              <a:spcAft>
                <a:spcPts val="0"/>
              </a:spcAft>
              <a:defRPr/>
            </a:pPr>
            <a:endParaRPr lang="en-US" sz="800" kern="800" spc="300" dirty="0">
              <a:solidFill>
                <a:schemeClr val="bg1"/>
              </a:solidFill>
              <a:latin typeface="Gill Sans"/>
              <a:cs typeface="Gill Sans"/>
            </a:endParaRPr>
          </a:p>
        </p:txBody>
      </p:sp>
      <p:pic>
        <p:nvPicPr>
          <p:cNvPr id="14340" name="Picture 9"/>
          <p:cNvPicPr>
            <a:picLocks noChangeAspect="1"/>
          </p:cNvPicPr>
          <p:nvPr/>
        </p:nvPicPr>
        <p:blipFill>
          <a:blip r:embed="rId4"/>
          <a:srcRect/>
          <a:stretch>
            <a:fillRect/>
          </a:stretch>
        </p:blipFill>
        <p:spPr bwMode="auto">
          <a:xfrm>
            <a:off x="7899400" y="6337300"/>
            <a:ext cx="919163" cy="231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8" name="Straight Connector 7"/>
          <p:cNvCxnSpPr/>
          <p:nvPr/>
        </p:nvCxnSpPr>
        <p:spPr>
          <a:xfrm>
            <a:off x="325438" y="1339850"/>
            <a:ext cx="8493125" cy="1588"/>
          </a:xfrm>
          <a:prstGeom prst="line">
            <a:avLst/>
          </a:prstGeom>
          <a:ln w="3175" cap="flat" cmpd="sng" algn="ctr">
            <a:solidFill>
              <a:srgbClr val="0500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819" name="Title 4"/>
          <p:cNvSpPr txBox="1">
            <a:spLocks/>
          </p:cNvSpPr>
          <p:nvPr/>
        </p:nvSpPr>
        <p:spPr bwMode="auto">
          <a:xfrm>
            <a:off x="250825" y="407988"/>
            <a:ext cx="8364538" cy="792162"/>
          </a:xfrm>
          <a:prstGeom prst="rect">
            <a:avLst/>
          </a:prstGeom>
          <a:noFill/>
          <a:ln w="9525">
            <a:noFill/>
            <a:miter lim="800000"/>
            <a:headEnd/>
            <a:tailEnd/>
          </a:ln>
        </p:spPr>
        <p:txBody>
          <a:bodyPr anchor="ctr"/>
          <a:lstStyle/>
          <a:p>
            <a:r>
              <a:rPr lang="en-NZ" sz="2400">
                <a:latin typeface="Gill Sans MT" pitchFamily="34" charset="0"/>
                <a:ea typeface="ＭＳ Ｐゴシック"/>
                <a:cs typeface="ＭＳ Ｐゴシック"/>
              </a:rPr>
              <a:t>Customer driven changes</a:t>
            </a:r>
          </a:p>
          <a:p>
            <a:endParaRPr lang="en-NZ" sz="2400">
              <a:latin typeface="Gill Sans MT" pitchFamily="34" charset="0"/>
              <a:ea typeface="ＭＳ Ｐゴシック"/>
              <a:cs typeface="ＭＳ Ｐゴシック"/>
            </a:endParaRPr>
          </a:p>
        </p:txBody>
      </p:sp>
      <p:sp>
        <p:nvSpPr>
          <p:cNvPr id="17" name="Rectangle 16"/>
          <p:cNvSpPr/>
          <p:nvPr/>
        </p:nvSpPr>
        <p:spPr>
          <a:xfrm>
            <a:off x="257175" y="2695575"/>
            <a:ext cx="1776413" cy="9239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600" dirty="0">
                <a:solidFill>
                  <a:schemeClr val="bg1">
                    <a:lumMod val="65000"/>
                  </a:schemeClr>
                </a:solidFill>
                <a:latin typeface="Gill Sans MT"/>
              </a:rPr>
              <a:t>Digital Ad expenditure accelerated in FY11</a:t>
            </a:r>
          </a:p>
        </p:txBody>
      </p:sp>
      <p:sp>
        <p:nvSpPr>
          <p:cNvPr id="18" name="Rectangle 17"/>
          <p:cNvSpPr/>
          <p:nvPr/>
        </p:nvSpPr>
        <p:spPr>
          <a:xfrm>
            <a:off x="2413000" y="2695575"/>
            <a:ext cx="2025650" cy="9239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600" b="1" dirty="0">
                <a:solidFill>
                  <a:schemeClr val="tx1"/>
                </a:solidFill>
                <a:latin typeface="Gill Sans MT"/>
              </a:rPr>
              <a:t>Video is out growing any other form of Digital expenditure </a:t>
            </a:r>
          </a:p>
        </p:txBody>
      </p:sp>
      <p:sp>
        <p:nvSpPr>
          <p:cNvPr id="28" name="Rounded Rectangle 27"/>
          <p:cNvSpPr/>
          <p:nvPr/>
        </p:nvSpPr>
        <p:spPr>
          <a:xfrm>
            <a:off x="787131" y="18192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bg1">
                    <a:lumMod val="65000"/>
                  </a:schemeClr>
                </a:solidFill>
                <a:latin typeface="Bauhaus 93" pitchFamily="82" charset="0"/>
              </a:rPr>
              <a:t>1</a:t>
            </a:r>
          </a:p>
        </p:txBody>
      </p:sp>
      <p:sp>
        <p:nvSpPr>
          <p:cNvPr id="29" name="Rounded Rectangle 28"/>
          <p:cNvSpPr/>
          <p:nvPr/>
        </p:nvSpPr>
        <p:spPr>
          <a:xfrm>
            <a:off x="3067399" y="18192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accent5">
                    <a:lumMod val="50000"/>
                  </a:schemeClr>
                </a:solidFill>
                <a:latin typeface="Bauhaus 93" pitchFamily="82" charset="0"/>
              </a:rPr>
              <a:t>2</a:t>
            </a:r>
          </a:p>
        </p:txBody>
      </p:sp>
      <p:sp>
        <p:nvSpPr>
          <p:cNvPr id="34" name="Rounded Rectangle 33"/>
          <p:cNvSpPr/>
          <p:nvPr/>
        </p:nvSpPr>
        <p:spPr>
          <a:xfrm>
            <a:off x="2363873" y="3826375"/>
            <a:ext cx="2123017" cy="1974349"/>
          </a:xfrm>
          <a:prstGeom prst="roundRect">
            <a:avLst/>
          </a:prstGeom>
          <a:blipFill>
            <a:blip r:embed="rId3"/>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a:p>
        </p:txBody>
      </p:sp>
      <p:sp>
        <p:nvSpPr>
          <p:cNvPr id="20" name="Rounded Rectangle 19"/>
          <p:cNvSpPr/>
          <p:nvPr/>
        </p:nvSpPr>
        <p:spPr>
          <a:xfrm>
            <a:off x="83605" y="3826375"/>
            <a:ext cx="2123017" cy="1974349"/>
          </a:xfrm>
          <a:prstGeom prst="roundRect">
            <a:avLst/>
          </a:prstGeom>
          <a:blipFill dpi="0" rotWithShape="1">
            <a:blip r:embed="rId4">
              <a:alphaModFix amt="40000"/>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8" name="Straight Connector 7"/>
          <p:cNvCxnSpPr/>
          <p:nvPr/>
        </p:nvCxnSpPr>
        <p:spPr>
          <a:xfrm>
            <a:off x="325438" y="1339850"/>
            <a:ext cx="8493125" cy="1588"/>
          </a:xfrm>
          <a:prstGeom prst="line">
            <a:avLst/>
          </a:prstGeom>
          <a:ln w="3175" cap="flat" cmpd="sng" algn="ctr">
            <a:solidFill>
              <a:srgbClr val="0500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36867" name="Picture 9"/>
          <p:cNvPicPr>
            <a:picLocks noChangeAspect="1"/>
          </p:cNvPicPr>
          <p:nvPr/>
        </p:nvPicPr>
        <p:blipFill>
          <a:blip r:embed="rId3"/>
          <a:srcRect/>
          <a:stretch>
            <a:fillRect/>
          </a:stretch>
        </p:blipFill>
        <p:spPr bwMode="auto">
          <a:xfrm>
            <a:off x="7899400" y="6337300"/>
            <a:ext cx="919163" cy="231775"/>
          </a:xfrm>
          <a:prstGeom prst="rect">
            <a:avLst/>
          </a:prstGeom>
          <a:noFill/>
          <a:ln w="9525">
            <a:noFill/>
            <a:miter lim="800000"/>
            <a:headEnd/>
            <a:tailEnd/>
          </a:ln>
        </p:spPr>
      </p:pic>
      <p:sp>
        <p:nvSpPr>
          <p:cNvPr id="36868" name="TextBox 35"/>
          <p:cNvSpPr txBox="1">
            <a:spLocks noChangeArrowheads="1"/>
          </p:cNvSpPr>
          <p:nvPr/>
        </p:nvSpPr>
        <p:spPr bwMode="auto">
          <a:xfrm>
            <a:off x="-47625" y="6610350"/>
            <a:ext cx="8407400" cy="246063"/>
          </a:xfrm>
          <a:prstGeom prst="rect">
            <a:avLst/>
          </a:prstGeom>
          <a:noFill/>
          <a:ln w="9525">
            <a:noFill/>
            <a:miter lim="800000"/>
            <a:headEnd/>
            <a:tailEnd/>
          </a:ln>
        </p:spPr>
        <p:txBody>
          <a:bodyPr wrap="none">
            <a:spAutoFit/>
          </a:bodyPr>
          <a:lstStyle/>
          <a:p>
            <a:r>
              <a:rPr lang="en-NZ" sz="1000">
                <a:latin typeface="Gill Sans MT" pitchFamily="34" charset="0"/>
                <a:cs typeface="Arial" charset="0"/>
              </a:rPr>
              <a:t>Source: IAB PWC Online quarterly reports, Growth across 3 quarters (FY10 Q1-Q3 vs FY11 Q1-Q3) / Australia: IAB, US: eMarketer, TVNZ: RMS </a:t>
            </a:r>
          </a:p>
        </p:txBody>
      </p:sp>
      <p:graphicFrame>
        <p:nvGraphicFramePr>
          <p:cNvPr id="12" name="Content Placeholder 5"/>
          <p:cNvGraphicFramePr>
            <a:graphicFrameLocks/>
          </p:cNvGraphicFramePr>
          <p:nvPr/>
        </p:nvGraphicFramePr>
        <p:xfrm>
          <a:off x="1181100" y="1838772"/>
          <a:ext cx="7147975" cy="3788452"/>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rot="16200000">
            <a:off x="-451643" y="3171031"/>
            <a:ext cx="2489200" cy="252413"/>
          </a:xfrm>
          <a:prstGeom prst="rect">
            <a:avLst/>
          </a:prstGeom>
          <a:noFill/>
        </p:spPr>
        <p:txBody>
          <a:bodyPr wrap="none">
            <a:spAutoFit/>
          </a:bodyPr>
          <a:lstStyle/>
          <a:p>
            <a:pPr algn="ctr" fontAlgn="auto">
              <a:spcBef>
                <a:spcPts val="0"/>
              </a:spcBef>
              <a:spcAft>
                <a:spcPts val="0"/>
              </a:spcAft>
              <a:defRPr/>
            </a:pPr>
            <a:r>
              <a:rPr lang="en-NZ" sz="1050" dirty="0">
                <a:latin typeface="Gill Sans MT"/>
              </a:rPr>
              <a:t>YOY growth % FY11 Q1-Q3 </a:t>
            </a:r>
            <a:r>
              <a:rPr lang="en-NZ" sz="1050" dirty="0" err="1">
                <a:latin typeface="Gill Sans MT"/>
              </a:rPr>
              <a:t>vs</a:t>
            </a:r>
            <a:r>
              <a:rPr lang="en-NZ" sz="1050" dirty="0">
                <a:latin typeface="Gill Sans MT"/>
              </a:rPr>
              <a:t> STLY</a:t>
            </a:r>
          </a:p>
        </p:txBody>
      </p:sp>
      <p:sp>
        <p:nvSpPr>
          <p:cNvPr id="36871" name="TextBox 2"/>
          <p:cNvSpPr txBox="1">
            <a:spLocks noChangeArrowheads="1"/>
          </p:cNvSpPr>
          <p:nvPr/>
        </p:nvSpPr>
        <p:spPr bwMode="auto">
          <a:xfrm>
            <a:off x="2298700" y="2682875"/>
            <a:ext cx="371475" cy="261938"/>
          </a:xfrm>
          <a:prstGeom prst="rect">
            <a:avLst/>
          </a:prstGeom>
          <a:noFill/>
          <a:ln w="9525">
            <a:noFill/>
            <a:miter lim="800000"/>
            <a:headEnd/>
            <a:tailEnd/>
          </a:ln>
        </p:spPr>
        <p:txBody>
          <a:bodyPr wrap="none">
            <a:spAutoFit/>
          </a:bodyPr>
          <a:lstStyle/>
          <a:p>
            <a:r>
              <a:rPr lang="en-NZ" sz="1100">
                <a:solidFill>
                  <a:schemeClr val="bg1"/>
                </a:solidFill>
                <a:latin typeface="Bauhaus 93"/>
              </a:rPr>
              <a:t>est</a:t>
            </a:r>
          </a:p>
        </p:txBody>
      </p:sp>
      <p:sp>
        <p:nvSpPr>
          <p:cNvPr id="36872" name="TextBox 3"/>
          <p:cNvSpPr txBox="1">
            <a:spLocks noChangeArrowheads="1"/>
          </p:cNvSpPr>
          <p:nvPr/>
        </p:nvSpPr>
        <p:spPr bwMode="auto">
          <a:xfrm>
            <a:off x="2076450" y="5534025"/>
            <a:ext cx="866775" cy="554038"/>
          </a:xfrm>
          <a:prstGeom prst="rect">
            <a:avLst/>
          </a:prstGeom>
          <a:noFill/>
          <a:ln w="9525">
            <a:noFill/>
            <a:miter lim="800000"/>
            <a:headEnd/>
            <a:tailEnd/>
          </a:ln>
        </p:spPr>
        <p:txBody>
          <a:bodyPr>
            <a:spAutoFit/>
          </a:bodyPr>
          <a:lstStyle/>
          <a:p>
            <a:pPr algn="ctr"/>
            <a:r>
              <a:rPr lang="en-NZ" sz="1000" i="1">
                <a:latin typeface="Gill Sans MT" pitchFamily="34" charset="0"/>
              </a:rPr>
              <a:t>*included within Display</a:t>
            </a:r>
          </a:p>
        </p:txBody>
      </p:sp>
      <p:sp>
        <p:nvSpPr>
          <p:cNvPr id="36873" name="TextBox 14"/>
          <p:cNvSpPr txBox="1">
            <a:spLocks noChangeArrowheads="1"/>
          </p:cNvSpPr>
          <p:nvPr/>
        </p:nvSpPr>
        <p:spPr bwMode="auto">
          <a:xfrm>
            <a:off x="2106613" y="2478088"/>
            <a:ext cx="290512" cy="261937"/>
          </a:xfrm>
          <a:prstGeom prst="rect">
            <a:avLst/>
          </a:prstGeom>
          <a:noFill/>
          <a:ln w="9525">
            <a:noFill/>
            <a:miter lim="800000"/>
            <a:headEnd/>
            <a:tailEnd/>
          </a:ln>
        </p:spPr>
        <p:txBody>
          <a:bodyPr wrap="none">
            <a:spAutoFit/>
          </a:bodyPr>
          <a:lstStyle/>
          <a:p>
            <a:r>
              <a:rPr lang="en-NZ" sz="1100">
                <a:solidFill>
                  <a:schemeClr val="bg1"/>
                </a:solidFill>
                <a:latin typeface="Bauhaus 93"/>
              </a:rPr>
              <a:t>+</a:t>
            </a:r>
          </a:p>
        </p:txBody>
      </p:sp>
      <p:sp>
        <p:nvSpPr>
          <p:cNvPr id="6" name="Rectangular Callout 5"/>
          <p:cNvSpPr/>
          <p:nvPr/>
        </p:nvSpPr>
        <p:spPr>
          <a:xfrm>
            <a:off x="3319463" y="1524000"/>
            <a:ext cx="1595438" cy="1420836"/>
          </a:xfrm>
          <a:prstGeom prst="wedgeRectCallout">
            <a:avLst>
              <a:gd name="adj1" fmla="val -83580"/>
              <a:gd name="adj2" fmla="val 26290"/>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sz="1400" dirty="0">
              <a:solidFill>
                <a:schemeClr val="tx1"/>
              </a:solidFill>
              <a:latin typeface="Gill Sans MT"/>
            </a:endParaRPr>
          </a:p>
        </p:txBody>
      </p:sp>
      <p:pic>
        <p:nvPicPr>
          <p:cNvPr id="36877" name="Picture 13"/>
          <p:cNvPicPr>
            <a:picLocks noChangeAspect="1"/>
          </p:cNvPicPr>
          <p:nvPr/>
        </p:nvPicPr>
        <p:blipFill>
          <a:blip r:embed="rId3"/>
          <a:srcRect/>
          <a:stretch>
            <a:fillRect/>
          </a:stretch>
        </p:blipFill>
        <p:spPr bwMode="auto">
          <a:xfrm>
            <a:off x="3413125" y="1749425"/>
            <a:ext cx="704850" cy="176213"/>
          </a:xfrm>
          <a:prstGeom prst="rect">
            <a:avLst/>
          </a:prstGeom>
          <a:noFill/>
          <a:ln w="9525">
            <a:noFill/>
            <a:miter lim="800000"/>
            <a:headEnd/>
            <a:tailEnd/>
          </a:ln>
        </p:spPr>
      </p:pic>
      <p:pic>
        <p:nvPicPr>
          <p:cNvPr id="36878" name="Picture 4" descr="http://www.walking4lou.com/images/american-flag.gif"/>
          <p:cNvPicPr>
            <a:picLocks noChangeArrowheads="1"/>
          </p:cNvPicPr>
          <p:nvPr/>
        </p:nvPicPr>
        <p:blipFill>
          <a:blip r:embed="rId5"/>
          <a:srcRect/>
          <a:stretch>
            <a:fillRect/>
          </a:stretch>
        </p:blipFill>
        <p:spPr bwMode="auto">
          <a:xfrm>
            <a:off x="3552825" y="2482850"/>
            <a:ext cx="539750" cy="360363"/>
          </a:xfrm>
          <a:prstGeom prst="rect">
            <a:avLst/>
          </a:prstGeom>
          <a:noFill/>
          <a:ln w="9525">
            <a:noFill/>
            <a:miter lim="800000"/>
            <a:headEnd/>
            <a:tailEnd/>
          </a:ln>
        </p:spPr>
      </p:pic>
      <p:pic>
        <p:nvPicPr>
          <p:cNvPr id="36879" name="Picture 6" descr="http://ec.europa.eu/education/img/flags/australia.gif"/>
          <p:cNvPicPr>
            <a:picLocks noChangeAspect="1" noChangeArrowheads="1"/>
          </p:cNvPicPr>
          <p:nvPr/>
        </p:nvPicPr>
        <p:blipFill>
          <a:blip r:embed="rId6"/>
          <a:srcRect/>
          <a:stretch>
            <a:fillRect/>
          </a:stretch>
        </p:blipFill>
        <p:spPr bwMode="auto">
          <a:xfrm>
            <a:off x="3552825" y="2054225"/>
            <a:ext cx="538163" cy="360363"/>
          </a:xfrm>
          <a:prstGeom prst="rect">
            <a:avLst/>
          </a:prstGeom>
          <a:noFill/>
          <a:ln w="9525">
            <a:noFill/>
            <a:miter lim="800000"/>
            <a:headEnd/>
            <a:tailEnd/>
          </a:ln>
        </p:spPr>
      </p:pic>
      <p:sp>
        <p:nvSpPr>
          <p:cNvPr id="36880" name="TextBox 6"/>
          <p:cNvSpPr txBox="1">
            <a:spLocks noChangeArrowheads="1"/>
          </p:cNvSpPr>
          <p:nvPr/>
        </p:nvSpPr>
        <p:spPr bwMode="auto">
          <a:xfrm>
            <a:off x="4165600" y="1698625"/>
            <a:ext cx="579438" cy="277813"/>
          </a:xfrm>
          <a:prstGeom prst="rect">
            <a:avLst/>
          </a:prstGeom>
          <a:noFill/>
          <a:ln w="9525">
            <a:noFill/>
            <a:miter lim="800000"/>
            <a:headEnd/>
            <a:tailEnd/>
          </a:ln>
        </p:spPr>
        <p:txBody>
          <a:bodyPr wrap="none">
            <a:spAutoFit/>
          </a:bodyPr>
          <a:lstStyle/>
          <a:p>
            <a:r>
              <a:rPr lang="en-NZ" sz="1200" i="1">
                <a:latin typeface="Gill Sans MT" pitchFamily="34" charset="0"/>
              </a:rPr>
              <a:t>+55%</a:t>
            </a:r>
          </a:p>
        </p:txBody>
      </p:sp>
      <p:sp>
        <p:nvSpPr>
          <p:cNvPr id="36881" name="TextBox 18"/>
          <p:cNvSpPr txBox="1">
            <a:spLocks noChangeArrowheads="1"/>
          </p:cNvSpPr>
          <p:nvPr/>
        </p:nvSpPr>
        <p:spPr bwMode="auto">
          <a:xfrm>
            <a:off x="4165600" y="2095500"/>
            <a:ext cx="579438" cy="277813"/>
          </a:xfrm>
          <a:prstGeom prst="rect">
            <a:avLst/>
          </a:prstGeom>
          <a:noFill/>
          <a:ln w="9525">
            <a:noFill/>
            <a:miter lim="800000"/>
            <a:headEnd/>
            <a:tailEnd/>
          </a:ln>
        </p:spPr>
        <p:txBody>
          <a:bodyPr wrap="none">
            <a:spAutoFit/>
          </a:bodyPr>
          <a:lstStyle/>
          <a:p>
            <a:r>
              <a:rPr lang="en-NZ" sz="1200" i="1">
                <a:latin typeface="Gill Sans MT" pitchFamily="34" charset="0"/>
              </a:rPr>
              <a:t>+49%</a:t>
            </a:r>
          </a:p>
        </p:txBody>
      </p:sp>
      <p:sp>
        <p:nvSpPr>
          <p:cNvPr id="36882" name="TextBox 19"/>
          <p:cNvSpPr txBox="1">
            <a:spLocks noChangeArrowheads="1"/>
          </p:cNvSpPr>
          <p:nvPr/>
        </p:nvSpPr>
        <p:spPr bwMode="auto">
          <a:xfrm>
            <a:off x="4165600" y="2524125"/>
            <a:ext cx="579438" cy="277813"/>
          </a:xfrm>
          <a:prstGeom prst="rect">
            <a:avLst/>
          </a:prstGeom>
          <a:noFill/>
          <a:ln w="9525">
            <a:noFill/>
            <a:miter lim="800000"/>
            <a:headEnd/>
            <a:tailEnd/>
          </a:ln>
        </p:spPr>
        <p:txBody>
          <a:bodyPr wrap="none">
            <a:spAutoFit/>
          </a:bodyPr>
          <a:lstStyle/>
          <a:p>
            <a:r>
              <a:rPr lang="en-NZ" sz="1200" i="1">
                <a:latin typeface="Gill Sans MT" pitchFamily="34" charset="0"/>
              </a:rPr>
              <a:t>+52%</a:t>
            </a:r>
          </a:p>
        </p:txBody>
      </p:sp>
      <p:sp>
        <p:nvSpPr>
          <p:cNvPr id="36883" name="Title 4"/>
          <p:cNvSpPr txBox="1">
            <a:spLocks/>
          </p:cNvSpPr>
          <p:nvPr/>
        </p:nvSpPr>
        <p:spPr bwMode="auto">
          <a:xfrm>
            <a:off x="914400" y="407988"/>
            <a:ext cx="8067675" cy="792162"/>
          </a:xfrm>
          <a:prstGeom prst="rect">
            <a:avLst/>
          </a:prstGeom>
          <a:noFill/>
          <a:ln w="9525">
            <a:noFill/>
            <a:miter lim="800000"/>
            <a:headEnd/>
            <a:tailEnd/>
          </a:ln>
        </p:spPr>
        <p:txBody>
          <a:bodyPr anchor="ctr"/>
          <a:lstStyle/>
          <a:p>
            <a:r>
              <a:rPr lang="en-NZ" sz="2400" dirty="0">
                <a:latin typeface="Gill Sans MT" pitchFamily="34" charset="0"/>
                <a:ea typeface="ＭＳ Ｐゴシック"/>
                <a:cs typeface="ＭＳ Ｐゴシック"/>
              </a:rPr>
              <a:t>Video is out growing any other form of Digital expenditure </a:t>
            </a:r>
          </a:p>
          <a:p>
            <a:endParaRPr lang="en-NZ" sz="2400" dirty="0">
              <a:latin typeface="Gill Sans MT" pitchFamily="34" charset="0"/>
              <a:ea typeface="ＭＳ Ｐゴシック"/>
              <a:cs typeface="ＭＳ Ｐゴシック"/>
            </a:endParaRPr>
          </a:p>
        </p:txBody>
      </p:sp>
      <p:sp>
        <p:nvSpPr>
          <p:cNvPr id="23" name="Rounded Rectangle 22"/>
          <p:cNvSpPr/>
          <p:nvPr/>
        </p:nvSpPr>
        <p:spPr>
          <a:xfrm>
            <a:off x="180975" y="4095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accent5">
                    <a:lumMod val="50000"/>
                  </a:schemeClr>
                </a:solidFill>
                <a:latin typeface="Bauhaus 93" pitchFamily="82" charset="0"/>
              </a:rPr>
              <a:t>2</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4" name="Title 1"/>
          <p:cNvSpPr>
            <a:spLocks noGrp="1"/>
          </p:cNvSpPr>
          <p:nvPr>
            <p:ph type="title"/>
          </p:nvPr>
        </p:nvSpPr>
        <p:spPr>
          <a:xfrm>
            <a:off x="992474" y="355994"/>
            <a:ext cx="7826090" cy="511057"/>
          </a:xfrm>
        </p:spPr>
        <p:txBody>
          <a:bodyPr/>
          <a:lstStyle/>
          <a:p>
            <a:pPr algn="l"/>
            <a:r>
              <a:rPr lang="en-NZ" sz="2400" dirty="0" smtClean="0"/>
              <a:t>Video </a:t>
            </a:r>
            <a:r>
              <a:rPr lang="en-NZ" sz="2400" dirty="0" smtClean="0">
                <a:latin typeface="Gill Sans MT" pitchFamily="34" charset="0"/>
              </a:rPr>
              <a:t>Revenues</a:t>
            </a:r>
            <a:r>
              <a:rPr lang="en-NZ" sz="2400" dirty="0" smtClean="0"/>
              <a:t> </a:t>
            </a:r>
            <a:r>
              <a:rPr lang="en-NZ" sz="2400" dirty="0" err="1" smtClean="0"/>
              <a:t>vs</a:t>
            </a:r>
            <a:r>
              <a:rPr lang="en-NZ" sz="2400" dirty="0" smtClean="0"/>
              <a:t> Static Revenues </a:t>
            </a:r>
          </a:p>
        </p:txBody>
      </p:sp>
      <p:graphicFrame>
        <p:nvGraphicFramePr>
          <p:cNvPr id="13315" name="Chart 3"/>
          <p:cNvGraphicFramePr>
            <a:graphicFrameLocks/>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2281549774"/>
              </p:ext>
            </p:extLst>
          </p:nvPr>
        </p:nvGraphicFramePr>
        <p:xfrm>
          <a:off x="243293" y="1593770"/>
          <a:ext cx="8421449" cy="5089933"/>
        </p:xfrm>
        <a:graphic>
          <a:graphicData uri="http://schemas.openxmlformats.org/presentationml/2006/ole">
            <p:oleObj spid="_x0000_s78856" r:id="rId4" imgW="9126503" imgH="5090601" progId="Excel.Sheet.8">
              <p:embed/>
            </p:oleObj>
          </a:graphicData>
        </a:graphic>
      </p:graphicFrame>
      <p:sp>
        <p:nvSpPr>
          <p:cNvPr id="13316" name="Title 1"/>
          <p:cNvSpPr txBox="1">
            <a:spLocks/>
          </p:cNvSpPr>
          <p:nvPr/>
        </p:nvSpPr>
        <p:spPr bwMode="auto">
          <a:xfrm>
            <a:off x="2123683" y="1303646"/>
            <a:ext cx="4709035" cy="511057"/>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91398" tIns="45699" rIns="91398" bIns="45699" anchor="ctr"/>
          <a:lstStyle>
            <a:lvl1pPr defTabSz="957263" eaLnBrk="0" hangingPunct="0">
              <a:defRPr sz="900" b="1">
                <a:solidFill>
                  <a:schemeClr val="tx1"/>
                </a:solidFill>
                <a:latin typeface="Calibri" pitchFamily="34" charset="0"/>
                <a:cs typeface="Arial" charset="0"/>
              </a:defRPr>
            </a:lvl1pPr>
            <a:lvl2pPr marL="742950" indent="-285750" defTabSz="957263" eaLnBrk="0" hangingPunct="0">
              <a:defRPr sz="900" b="1">
                <a:solidFill>
                  <a:schemeClr val="tx1"/>
                </a:solidFill>
                <a:latin typeface="Calibri" pitchFamily="34" charset="0"/>
                <a:cs typeface="Arial" charset="0"/>
              </a:defRPr>
            </a:lvl2pPr>
            <a:lvl3pPr marL="1143000" indent="-228600" defTabSz="957263" eaLnBrk="0" hangingPunct="0">
              <a:defRPr sz="900" b="1">
                <a:solidFill>
                  <a:schemeClr val="tx1"/>
                </a:solidFill>
                <a:latin typeface="Calibri" pitchFamily="34" charset="0"/>
                <a:cs typeface="Arial" charset="0"/>
              </a:defRPr>
            </a:lvl3pPr>
            <a:lvl4pPr marL="1600200" indent="-228600" defTabSz="957263" eaLnBrk="0" hangingPunct="0">
              <a:defRPr sz="900" b="1">
                <a:solidFill>
                  <a:schemeClr val="tx1"/>
                </a:solidFill>
                <a:latin typeface="Calibri" pitchFamily="34" charset="0"/>
                <a:cs typeface="Arial" charset="0"/>
              </a:defRPr>
            </a:lvl4pPr>
            <a:lvl5pPr marL="2057400" indent="-228600" defTabSz="957263" eaLnBrk="0" hangingPunct="0">
              <a:defRPr sz="900" b="1">
                <a:solidFill>
                  <a:schemeClr val="tx1"/>
                </a:solidFill>
                <a:latin typeface="Calibri" pitchFamily="34" charset="0"/>
                <a:cs typeface="Arial" charset="0"/>
              </a:defRPr>
            </a:lvl5pPr>
            <a:lvl6pPr marL="2514600" indent="-228600" algn="ctr" defTabSz="957263" eaLnBrk="0" fontAlgn="base" hangingPunct="0">
              <a:spcBef>
                <a:spcPct val="0"/>
              </a:spcBef>
              <a:spcAft>
                <a:spcPct val="0"/>
              </a:spcAft>
              <a:defRPr sz="900" b="1">
                <a:solidFill>
                  <a:schemeClr val="tx1"/>
                </a:solidFill>
                <a:latin typeface="Calibri" pitchFamily="34" charset="0"/>
                <a:cs typeface="Arial" charset="0"/>
              </a:defRPr>
            </a:lvl6pPr>
            <a:lvl7pPr marL="2971800" indent="-228600" algn="ctr" defTabSz="957263" eaLnBrk="0" fontAlgn="base" hangingPunct="0">
              <a:spcBef>
                <a:spcPct val="0"/>
              </a:spcBef>
              <a:spcAft>
                <a:spcPct val="0"/>
              </a:spcAft>
              <a:defRPr sz="900" b="1">
                <a:solidFill>
                  <a:schemeClr val="tx1"/>
                </a:solidFill>
                <a:latin typeface="Calibri" pitchFamily="34" charset="0"/>
                <a:cs typeface="Arial" charset="0"/>
              </a:defRPr>
            </a:lvl7pPr>
            <a:lvl8pPr marL="3429000" indent="-228600" algn="ctr" defTabSz="957263" eaLnBrk="0" fontAlgn="base" hangingPunct="0">
              <a:spcBef>
                <a:spcPct val="0"/>
              </a:spcBef>
              <a:spcAft>
                <a:spcPct val="0"/>
              </a:spcAft>
              <a:defRPr sz="900" b="1">
                <a:solidFill>
                  <a:schemeClr val="tx1"/>
                </a:solidFill>
                <a:latin typeface="Calibri" pitchFamily="34" charset="0"/>
                <a:cs typeface="Arial" charset="0"/>
              </a:defRPr>
            </a:lvl8pPr>
            <a:lvl9pPr marL="3886200" indent="-228600" algn="ctr" defTabSz="957263" eaLnBrk="0" fontAlgn="base" hangingPunct="0">
              <a:spcBef>
                <a:spcPct val="0"/>
              </a:spcBef>
              <a:spcAft>
                <a:spcPct val="0"/>
              </a:spcAft>
              <a:defRPr sz="900" b="1">
                <a:solidFill>
                  <a:schemeClr val="tx1"/>
                </a:solidFill>
                <a:latin typeface="Calibri" pitchFamily="34" charset="0"/>
                <a:cs typeface="Arial" charset="0"/>
              </a:defRPr>
            </a:lvl9pPr>
          </a:lstStyle>
          <a:p>
            <a:pPr algn="l"/>
            <a:r>
              <a:rPr lang="en-NZ" sz="1700" u="sng" dirty="0"/>
              <a:t>Video Revenues </a:t>
            </a:r>
            <a:r>
              <a:rPr lang="en-NZ" sz="1700" u="sng" dirty="0" err="1"/>
              <a:t>vs</a:t>
            </a:r>
            <a:r>
              <a:rPr lang="en-NZ" sz="1700" u="sng" dirty="0"/>
              <a:t> Static Revenues FY07 - FY12 </a:t>
            </a:r>
          </a:p>
        </p:txBody>
      </p:sp>
      <p:cxnSp>
        <p:nvCxnSpPr>
          <p:cNvPr id="5" name="Straight Connector 4"/>
          <p:cNvCxnSpPr/>
          <p:nvPr/>
        </p:nvCxnSpPr>
        <p:spPr>
          <a:xfrm>
            <a:off x="325438" y="1339850"/>
            <a:ext cx="8493125" cy="1588"/>
          </a:xfrm>
          <a:prstGeom prst="line">
            <a:avLst/>
          </a:prstGeom>
          <a:ln w="3175" cap="flat" cmpd="sng" algn="ctr">
            <a:solidFill>
              <a:srgbClr val="0500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 name="Rounded Rectangle 5"/>
          <p:cNvSpPr/>
          <p:nvPr/>
        </p:nvSpPr>
        <p:spPr>
          <a:xfrm>
            <a:off x="180975" y="4095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accent5">
                    <a:lumMod val="50000"/>
                  </a:schemeClr>
                </a:solidFill>
                <a:latin typeface="Bauhaus 93" pitchFamily="82" charset="0"/>
              </a:rPr>
              <a:t>2</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22436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8" name="Straight Connector 7"/>
          <p:cNvCxnSpPr/>
          <p:nvPr/>
        </p:nvCxnSpPr>
        <p:spPr>
          <a:xfrm>
            <a:off x="325438" y="1339850"/>
            <a:ext cx="8493125" cy="1588"/>
          </a:xfrm>
          <a:prstGeom prst="line">
            <a:avLst/>
          </a:prstGeom>
          <a:ln w="3175" cap="flat" cmpd="sng" algn="ctr">
            <a:solidFill>
              <a:srgbClr val="0500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8915" name="Title 4"/>
          <p:cNvSpPr txBox="1">
            <a:spLocks/>
          </p:cNvSpPr>
          <p:nvPr/>
        </p:nvSpPr>
        <p:spPr bwMode="auto">
          <a:xfrm>
            <a:off x="250825" y="407988"/>
            <a:ext cx="8364538" cy="792162"/>
          </a:xfrm>
          <a:prstGeom prst="rect">
            <a:avLst/>
          </a:prstGeom>
          <a:noFill/>
          <a:ln w="9525">
            <a:noFill/>
            <a:miter lim="800000"/>
            <a:headEnd/>
            <a:tailEnd/>
          </a:ln>
        </p:spPr>
        <p:txBody>
          <a:bodyPr anchor="ctr"/>
          <a:lstStyle/>
          <a:p>
            <a:r>
              <a:rPr lang="en-NZ" sz="2400">
                <a:latin typeface="Gill Sans MT" pitchFamily="34" charset="0"/>
                <a:ea typeface="ＭＳ Ｐゴシック"/>
                <a:cs typeface="ＭＳ Ｐゴシック"/>
              </a:rPr>
              <a:t>Customer driven changes</a:t>
            </a:r>
          </a:p>
          <a:p>
            <a:endParaRPr lang="en-NZ" sz="2400">
              <a:latin typeface="Gill Sans MT" pitchFamily="34" charset="0"/>
              <a:ea typeface="ＭＳ Ｐゴシック"/>
              <a:cs typeface="ＭＳ Ｐゴシック"/>
            </a:endParaRPr>
          </a:p>
        </p:txBody>
      </p:sp>
      <p:sp>
        <p:nvSpPr>
          <p:cNvPr id="17" name="Rectangle 16"/>
          <p:cNvSpPr/>
          <p:nvPr/>
        </p:nvSpPr>
        <p:spPr>
          <a:xfrm>
            <a:off x="257175" y="2695575"/>
            <a:ext cx="1776413" cy="9239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600" dirty="0">
                <a:solidFill>
                  <a:schemeClr val="bg1">
                    <a:lumMod val="65000"/>
                  </a:schemeClr>
                </a:solidFill>
                <a:latin typeface="Gill Sans MT"/>
              </a:rPr>
              <a:t>Digital Ad expenditure accelerated in FY11</a:t>
            </a:r>
          </a:p>
        </p:txBody>
      </p:sp>
      <p:sp>
        <p:nvSpPr>
          <p:cNvPr id="18" name="Rectangle 17"/>
          <p:cNvSpPr/>
          <p:nvPr/>
        </p:nvSpPr>
        <p:spPr>
          <a:xfrm>
            <a:off x="2462213" y="2695575"/>
            <a:ext cx="1927225" cy="9239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600" dirty="0">
                <a:solidFill>
                  <a:schemeClr val="bg1">
                    <a:lumMod val="65000"/>
                  </a:schemeClr>
                </a:solidFill>
                <a:latin typeface="Gill Sans MT"/>
              </a:rPr>
              <a:t>Video is out growing any other form of Digital expenditure </a:t>
            </a:r>
          </a:p>
        </p:txBody>
      </p:sp>
      <p:sp>
        <p:nvSpPr>
          <p:cNvPr id="28" name="Rounded Rectangle 27"/>
          <p:cNvSpPr/>
          <p:nvPr/>
        </p:nvSpPr>
        <p:spPr>
          <a:xfrm>
            <a:off x="787131" y="18192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bg1">
                    <a:lumMod val="65000"/>
                  </a:schemeClr>
                </a:solidFill>
                <a:latin typeface="Bauhaus 93" pitchFamily="82" charset="0"/>
              </a:rPr>
              <a:t>1</a:t>
            </a:r>
          </a:p>
        </p:txBody>
      </p:sp>
      <p:sp>
        <p:nvSpPr>
          <p:cNvPr id="29" name="Rounded Rectangle 28"/>
          <p:cNvSpPr/>
          <p:nvPr/>
        </p:nvSpPr>
        <p:spPr>
          <a:xfrm>
            <a:off x="3067399" y="18192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bg1">
                    <a:lumMod val="65000"/>
                  </a:schemeClr>
                </a:solidFill>
                <a:latin typeface="Bauhaus 93" pitchFamily="82" charset="0"/>
              </a:rPr>
              <a:t>2</a:t>
            </a:r>
          </a:p>
        </p:txBody>
      </p:sp>
      <p:sp>
        <p:nvSpPr>
          <p:cNvPr id="37" name="Rounded Rectangle 36"/>
          <p:cNvSpPr/>
          <p:nvPr/>
        </p:nvSpPr>
        <p:spPr>
          <a:xfrm>
            <a:off x="4644141" y="3826375"/>
            <a:ext cx="2123017" cy="1974349"/>
          </a:xfrm>
          <a:prstGeom prst="roundRect">
            <a:avLst/>
          </a:prstGeom>
          <a:blipFill>
            <a:blip r:embed="rId3"/>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a:p>
        </p:txBody>
      </p:sp>
      <p:sp>
        <p:nvSpPr>
          <p:cNvPr id="38" name="Rectangle 37"/>
          <p:cNvSpPr/>
          <p:nvPr/>
        </p:nvSpPr>
        <p:spPr>
          <a:xfrm>
            <a:off x="4741863" y="2695575"/>
            <a:ext cx="1927225" cy="9239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600" b="1" dirty="0">
                <a:solidFill>
                  <a:schemeClr val="tx1"/>
                </a:solidFill>
                <a:latin typeface="Gill Sans MT"/>
              </a:rPr>
              <a:t>Advertisers continue to </a:t>
            </a:r>
            <a:br>
              <a:rPr lang="en-NZ" sz="1600" b="1" dirty="0">
                <a:solidFill>
                  <a:schemeClr val="tx1"/>
                </a:solidFill>
                <a:latin typeface="Gill Sans MT"/>
              </a:rPr>
            </a:br>
            <a:r>
              <a:rPr lang="en-NZ" sz="1600" b="1" dirty="0">
                <a:solidFill>
                  <a:schemeClr val="tx1"/>
                </a:solidFill>
                <a:latin typeface="Gill Sans MT"/>
              </a:rPr>
              <a:t>be influenced </a:t>
            </a:r>
            <a:br>
              <a:rPr lang="en-NZ" sz="1600" b="1" dirty="0">
                <a:solidFill>
                  <a:schemeClr val="tx1"/>
                </a:solidFill>
                <a:latin typeface="Gill Sans MT"/>
              </a:rPr>
            </a:br>
            <a:r>
              <a:rPr lang="en-NZ" sz="1600" b="1" dirty="0">
                <a:solidFill>
                  <a:schemeClr val="tx1"/>
                </a:solidFill>
                <a:latin typeface="Gill Sans MT"/>
              </a:rPr>
              <a:t>by size</a:t>
            </a:r>
          </a:p>
        </p:txBody>
      </p:sp>
      <p:sp>
        <p:nvSpPr>
          <p:cNvPr id="39" name="Rounded Rectangle 38"/>
          <p:cNvSpPr/>
          <p:nvPr/>
        </p:nvSpPr>
        <p:spPr>
          <a:xfrm>
            <a:off x="5347667" y="18192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accent5">
                    <a:lumMod val="50000"/>
                  </a:schemeClr>
                </a:solidFill>
                <a:latin typeface="Bauhaus 93" pitchFamily="82" charset="0"/>
              </a:rPr>
              <a:t>3</a:t>
            </a:r>
          </a:p>
        </p:txBody>
      </p:sp>
      <p:sp>
        <p:nvSpPr>
          <p:cNvPr id="20" name="Rounded Rectangle 19"/>
          <p:cNvSpPr/>
          <p:nvPr/>
        </p:nvSpPr>
        <p:spPr>
          <a:xfrm>
            <a:off x="83605" y="3826375"/>
            <a:ext cx="2123017" cy="1974349"/>
          </a:xfrm>
          <a:prstGeom prst="roundRect">
            <a:avLst/>
          </a:prstGeom>
          <a:blipFill dpi="0" rotWithShape="1">
            <a:blip r:embed="rId4">
              <a:alphaModFix amt="40000"/>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a:p>
        </p:txBody>
      </p:sp>
      <p:sp>
        <p:nvSpPr>
          <p:cNvPr id="22" name="Rounded Rectangle 21"/>
          <p:cNvSpPr/>
          <p:nvPr/>
        </p:nvSpPr>
        <p:spPr>
          <a:xfrm>
            <a:off x="2363873" y="3826375"/>
            <a:ext cx="2123017" cy="1974349"/>
          </a:xfrm>
          <a:prstGeom prst="roundRect">
            <a:avLst/>
          </a:prstGeom>
          <a:blipFill dpi="0" rotWithShape="1">
            <a:blip r:embed="rId5">
              <a:alphaModFix amt="40000"/>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8" name="Straight Connector 7"/>
          <p:cNvCxnSpPr/>
          <p:nvPr/>
        </p:nvCxnSpPr>
        <p:spPr>
          <a:xfrm>
            <a:off x="325438" y="1339850"/>
            <a:ext cx="8493125" cy="1588"/>
          </a:xfrm>
          <a:prstGeom prst="line">
            <a:avLst/>
          </a:prstGeom>
          <a:ln w="3175" cap="flat" cmpd="sng" algn="ctr">
            <a:solidFill>
              <a:srgbClr val="0500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40963" name="Picture 9"/>
          <p:cNvPicPr>
            <a:picLocks noChangeAspect="1"/>
          </p:cNvPicPr>
          <p:nvPr/>
        </p:nvPicPr>
        <p:blipFill>
          <a:blip r:embed="rId4"/>
          <a:srcRect/>
          <a:stretch>
            <a:fillRect/>
          </a:stretch>
        </p:blipFill>
        <p:spPr bwMode="auto">
          <a:xfrm>
            <a:off x="7899400" y="6337300"/>
            <a:ext cx="919163" cy="231775"/>
          </a:xfrm>
          <a:prstGeom prst="rect">
            <a:avLst/>
          </a:prstGeom>
          <a:noFill/>
          <a:ln w="9525">
            <a:noFill/>
            <a:miter lim="800000"/>
            <a:headEnd/>
            <a:tailEnd/>
          </a:ln>
        </p:spPr>
      </p:pic>
      <p:sp>
        <p:nvSpPr>
          <p:cNvPr id="40964" name="TextBox 35"/>
          <p:cNvSpPr txBox="1">
            <a:spLocks noChangeArrowheads="1"/>
          </p:cNvSpPr>
          <p:nvPr/>
        </p:nvSpPr>
        <p:spPr bwMode="auto">
          <a:xfrm>
            <a:off x="-47625" y="6610350"/>
            <a:ext cx="2682875" cy="246063"/>
          </a:xfrm>
          <a:prstGeom prst="rect">
            <a:avLst/>
          </a:prstGeom>
          <a:noFill/>
          <a:ln w="9525">
            <a:noFill/>
            <a:miter lim="800000"/>
            <a:headEnd/>
            <a:tailEnd/>
          </a:ln>
        </p:spPr>
        <p:txBody>
          <a:bodyPr wrap="none">
            <a:spAutoFit/>
          </a:bodyPr>
          <a:lstStyle/>
          <a:p>
            <a:pPr eaLnBrk="0" hangingPunct="0"/>
            <a:r>
              <a:rPr lang="en-NZ" sz="1000">
                <a:latin typeface="Gill Sans MT" pitchFamily="34" charset="0"/>
                <a:cs typeface="Arial" charset="0"/>
              </a:rPr>
              <a:t>Source: Nielsen Online (Market Intelligence)</a:t>
            </a:r>
          </a:p>
        </p:txBody>
      </p:sp>
      <p:sp>
        <p:nvSpPr>
          <p:cNvPr id="40965" name="Title 4"/>
          <p:cNvSpPr txBox="1">
            <a:spLocks/>
          </p:cNvSpPr>
          <p:nvPr/>
        </p:nvSpPr>
        <p:spPr bwMode="auto">
          <a:xfrm>
            <a:off x="914400" y="407988"/>
            <a:ext cx="8067675" cy="792162"/>
          </a:xfrm>
          <a:prstGeom prst="rect">
            <a:avLst/>
          </a:prstGeom>
          <a:noFill/>
          <a:ln w="9525">
            <a:noFill/>
            <a:miter lim="800000"/>
            <a:headEnd/>
            <a:tailEnd/>
          </a:ln>
        </p:spPr>
        <p:txBody>
          <a:bodyPr anchor="ctr"/>
          <a:lstStyle/>
          <a:p>
            <a:r>
              <a:rPr lang="en-NZ" sz="2400">
                <a:latin typeface="Gill Sans MT" pitchFamily="34" charset="0"/>
                <a:ea typeface="ＭＳ Ｐゴシック"/>
                <a:cs typeface="ＭＳ Ｐゴシック"/>
              </a:rPr>
              <a:t>Advertisers continue to be influenced by size</a:t>
            </a:r>
          </a:p>
          <a:p>
            <a:endParaRPr lang="en-NZ" sz="2400">
              <a:latin typeface="Gill Sans MT" pitchFamily="34" charset="0"/>
              <a:ea typeface="ＭＳ Ｐゴシック"/>
              <a:cs typeface="ＭＳ Ｐゴシック"/>
            </a:endParaRPr>
          </a:p>
        </p:txBody>
      </p:sp>
      <p:sp>
        <p:nvSpPr>
          <p:cNvPr id="23" name="Rounded Rectangle 22"/>
          <p:cNvSpPr/>
          <p:nvPr/>
        </p:nvSpPr>
        <p:spPr>
          <a:xfrm>
            <a:off x="180975" y="4095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accent5">
                    <a:lumMod val="50000"/>
                  </a:schemeClr>
                </a:solidFill>
                <a:latin typeface="Bauhaus 93" pitchFamily="82" charset="0"/>
              </a:rPr>
              <a:t>3</a:t>
            </a:r>
          </a:p>
        </p:txBody>
      </p:sp>
      <p:graphicFrame>
        <p:nvGraphicFramePr>
          <p:cNvPr id="40969" name="Chart 23"/>
          <p:cNvGraphicFramePr>
            <a:graphicFrameLocks/>
          </p:cNvGraphicFramePr>
          <p:nvPr/>
        </p:nvGraphicFramePr>
        <p:xfrm>
          <a:off x="941388" y="2120900"/>
          <a:ext cx="7461250" cy="3711575"/>
        </p:xfrm>
        <a:graphic>
          <a:graphicData uri="http://schemas.openxmlformats.org/presentationml/2006/ole">
            <p:oleObj spid="_x0000_s40976" r:id="rId5" imgW="7462151" imgH="3712786" progId="Excel.Chart.8">
              <p:embed/>
            </p:oleObj>
          </a:graphicData>
        </a:graphic>
      </p:graphicFrame>
      <p:sp>
        <p:nvSpPr>
          <p:cNvPr id="40970" name="Rectangle 1"/>
          <p:cNvSpPr>
            <a:spLocks noChangeArrowheads="1"/>
          </p:cNvSpPr>
          <p:nvPr/>
        </p:nvSpPr>
        <p:spPr bwMode="auto">
          <a:xfrm rot="-5400000">
            <a:off x="-464343" y="3275806"/>
            <a:ext cx="2514600" cy="246063"/>
          </a:xfrm>
          <a:prstGeom prst="rect">
            <a:avLst/>
          </a:prstGeom>
          <a:noFill/>
          <a:ln w="9525">
            <a:noFill/>
            <a:miter lim="800000"/>
            <a:headEnd/>
            <a:tailEnd/>
          </a:ln>
        </p:spPr>
        <p:txBody>
          <a:bodyPr wrap="none">
            <a:spAutoFit/>
          </a:bodyPr>
          <a:lstStyle/>
          <a:p>
            <a:pPr algn="ctr"/>
            <a:r>
              <a:rPr lang="en-NZ" sz="1000">
                <a:solidFill>
                  <a:srgbClr val="000000"/>
                </a:solidFill>
                <a:latin typeface="Gill Sans MT" pitchFamily="34" charset="0"/>
              </a:rPr>
              <a:t>Unique Browsers, Top 10, June 11, (000)</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8" name="Straight Connector 7"/>
          <p:cNvCxnSpPr/>
          <p:nvPr/>
        </p:nvCxnSpPr>
        <p:spPr>
          <a:xfrm>
            <a:off x="325438" y="1339850"/>
            <a:ext cx="8493125" cy="1588"/>
          </a:xfrm>
          <a:prstGeom prst="line">
            <a:avLst/>
          </a:prstGeom>
          <a:ln w="3175" cap="flat" cmpd="sng" algn="ctr">
            <a:solidFill>
              <a:srgbClr val="0500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3011" name="Title 4"/>
          <p:cNvSpPr txBox="1">
            <a:spLocks/>
          </p:cNvSpPr>
          <p:nvPr/>
        </p:nvSpPr>
        <p:spPr bwMode="auto">
          <a:xfrm>
            <a:off x="250825" y="407988"/>
            <a:ext cx="8364538" cy="792162"/>
          </a:xfrm>
          <a:prstGeom prst="rect">
            <a:avLst/>
          </a:prstGeom>
          <a:noFill/>
          <a:ln w="9525">
            <a:noFill/>
            <a:miter lim="800000"/>
            <a:headEnd/>
            <a:tailEnd/>
          </a:ln>
        </p:spPr>
        <p:txBody>
          <a:bodyPr anchor="ctr"/>
          <a:lstStyle/>
          <a:p>
            <a:r>
              <a:rPr lang="en-NZ" sz="2400">
                <a:latin typeface="Gill Sans MT" pitchFamily="34" charset="0"/>
                <a:ea typeface="ＭＳ Ｐゴシック"/>
                <a:cs typeface="ＭＳ Ｐゴシック"/>
              </a:rPr>
              <a:t>Customer driven changes</a:t>
            </a:r>
          </a:p>
          <a:p>
            <a:endParaRPr lang="en-NZ" sz="2400">
              <a:latin typeface="Gill Sans MT" pitchFamily="34" charset="0"/>
              <a:ea typeface="ＭＳ Ｐゴシック"/>
              <a:cs typeface="ＭＳ Ｐゴシック"/>
            </a:endParaRPr>
          </a:p>
        </p:txBody>
      </p:sp>
      <p:sp>
        <p:nvSpPr>
          <p:cNvPr id="17" name="Rectangle 16"/>
          <p:cNvSpPr/>
          <p:nvPr/>
        </p:nvSpPr>
        <p:spPr>
          <a:xfrm>
            <a:off x="257175" y="2695575"/>
            <a:ext cx="1776413" cy="9239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600" dirty="0">
                <a:solidFill>
                  <a:schemeClr val="bg1">
                    <a:lumMod val="65000"/>
                  </a:schemeClr>
                </a:solidFill>
                <a:latin typeface="Gill Sans MT"/>
              </a:rPr>
              <a:t>Digital Ad expenditure accelerated in FY11</a:t>
            </a:r>
          </a:p>
        </p:txBody>
      </p:sp>
      <p:sp>
        <p:nvSpPr>
          <p:cNvPr id="18" name="Rectangle 17"/>
          <p:cNvSpPr/>
          <p:nvPr/>
        </p:nvSpPr>
        <p:spPr>
          <a:xfrm>
            <a:off x="2462213" y="2695575"/>
            <a:ext cx="1927225" cy="9239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600" dirty="0">
                <a:solidFill>
                  <a:schemeClr val="bg1">
                    <a:lumMod val="65000"/>
                  </a:schemeClr>
                </a:solidFill>
                <a:latin typeface="Gill Sans MT"/>
              </a:rPr>
              <a:t>Video is out growing any other form of Digital expenditure </a:t>
            </a:r>
          </a:p>
        </p:txBody>
      </p:sp>
      <p:sp>
        <p:nvSpPr>
          <p:cNvPr id="19" name="Rectangle 18"/>
          <p:cNvSpPr/>
          <p:nvPr/>
        </p:nvSpPr>
        <p:spPr>
          <a:xfrm>
            <a:off x="7019925" y="2695575"/>
            <a:ext cx="1990725" cy="9239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600" b="1" dirty="0">
                <a:solidFill>
                  <a:schemeClr val="tx1"/>
                </a:solidFill>
                <a:latin typeface="Gill Sans MT"/>
              </a:rPr>
              <a:t>A glut of inventory continues to commoditise </a:t>
            </a:r>
          </a:p>
          <a:p>
            <a:pPr algn="ctr" fontAlgn="auto">
              <a:spcBef>
                <a:spcPts val="0"/>
              </a:spcBef>
              <a:spcAft>
                <a:spcPts val="0"/>
              </a:spcAft>
              <a:defRPr/>
            </a:pPr>
            <a:r>
              <a:rPr lang="en-NZ" sz="1600" b="1" dirty="0">
                <a:solidFill>
                  <a:schemeClr val="tx1"/>
                </a:solidFill>
                <a:latin typeface="Gill Sans MT"/>
              </a:rPr>
              <a:t>static CPMs</a:t>
            </a:r>
          </a:p>
        </p:txBody>
      </p:sp>
      <p:sp>
        <p:nvSpPr>
          <p:cNvPr id="28" name="Rounded Rectangle 27"/>
          <p:cNvSpPr/>
          <p:nvPr/>
        </p:nvSpPr>
        <p:spPr>
          <a:xfrm>
            <a:off x="787131" y="18192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bg1">
                    <a:lumMod val="65000"/>
                  </a:schemeClr>
                </a:solidFill>
                <a:latin typeface="Bauhaus 93" pitchFamily="82" charset="0"/>
              </a:rPr>
              <a:t>1</a:t>
            </a:r>
          </a:p>
        </p:txBody>
      </p:sp>
      <p:sp>
        <p:nvSpPr>
          <p:cNvPr id="29" name="Rounded Rectangle 28"/>
          <p:cNvSpPr/>
          <p:nvPr/>
        </p:nvSpPr>
        <p:spPr>
          <a:xfrm>
            <a:off x="3067399" y="18192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bg1">
                    <a:lumMod val="65000"/>
                  </a:schemeClr>
                </a:solidFill>
                <a:latin typeface="Bauhaus 93" pitchFamily="82" charset="0"/>
              </a:rPr>
              <a:t>2</a:t>
            </a:r>
          </a:p>
        </p:txBody>
      </p:sp>
      <p:sp>
        <p:nvSpPr>
          <p:cNvPr id="32" name="Rounded Rectangle 31"/>
          <p:cNvSpPr/>
          <p:nvPr/>
        </p:nvSpPr>
        <p:spPr>
          <a:xfrm>
            <a:off x="7657173" y="18192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accent5">
                    <a:lumMod val="50000"/>
                  </a:schemeClr>
                </a:solidFill>
                <a:latin typeface="Bauhaus 93" pitchFamily="82" charset="0"/>
              </a:rPr>
              <a:t>4</a:t>
            </a:r>
          </a:p>
        </p:txBody>
      </p:sp>
      <p:sp>
        <p:nvSpPr>
          <p:cNvPr id="33" name="Rounded Rectangle 32"/>
          <p:cNvSpPr/>
          <p:nvPr/>
        </p:nvSpPr>
        <p:spPr>
          <a:xfrm>
            <a:off x="83605" y="3826375"/>
            <a:ext cx="2123017" cy="1974349"/>
          </a:xfrm>
          <a:prstGeom prst="roundRect">
            <a:avLst/>
          </a:prstGeom>
          <a:blipFill dpi="0" rotWithShape="1">
            <a:blip r:embed="rId3">
              <a:alphaModFix amt="40000"/>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a:p>
        </p:txBody>
      </p:sp>
      <p:sp>
        <p:nvSpPr>
          <p:cNvPr id="34" name="Rounded Rectangle 33"/>
          <p:cNvSpPr/>
          <p:nvPr/>
        </p:nvSpPr>
        <p:spPr>
          <a:xfrm>
            <a:off x="2363873" y="3826375"/>
            <a:ext cx="2123017" cy="1974349"/>
          </a:xfrm>
          <a:prstGeom prst="roundRect">
            <a:avLst/>
          </a:prstGeom>
          <a:blipFill dpi="0" rotWithShape="1">
            <a:blip r:embed="rId4">
              <a:alphaModFix amt="40000"/>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a:p>
        </p:txBody>
      </p:sp>
      <p:sp>
        <p:nvSpPr>
          <p:cNvPr id="35" name="Rounded Rectangle 34"/>
          <p:cNvSpPr/>
          <p:nvPr/>
        </p:nvSpPr>
        <p:spPr>
          <a:xfrm>
            <a:off x="6953647" y="3826375"/>
            <a:ext cx="2123017" cy="1974349"/>
          </a:xfrm>
          <a:prstGeom prst="roundRect">
            <a:avLst/>
          </a:prstGeom>
          <a:blipFill>
            <a:blip r:embed="rId5"/>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a:p>
        </p:txBody>
      </p:sp>
      <p:sp>
        <p:nvSpPr>
          <p:cNvPr id="37" name="Rounded Rectangle 36"/>
          <p:cNvSpPr/>
          <p:nvPr/>
        </p:nvSpPr>
        <p:spPr>
          <a:xfrm>
            <a:off x="4644141" y="3826375"/>
            <a:ext cx="2123017" cy="1974349"/>
          </a:xfrm>
          <a:prstGeom prst="roundRect">
            <a:avLst/>
          </a:prstGeom>
          <a:blipFill dpi="0" rotWithShape="1">
            <a:blip r:embed="rId6">
              <a:alphaModFix amt="40000"/>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a:p>
        </p:txBody>
      </p:sp>
      <p:sp>
        <p:nvSpPr>
          <p:cNvPr id="38" name="Rectangle 37"/>
          <p:cNvSpPr/>
          <p:nvPr/>
        </p:nvSpPr>
        <p:spPr>
          <a:xfrm>
            <a:off x="4741863" y="2695575"/>
            <a:ext cx="1927225" cy="9239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600" dirty="0">
                <a:solidFill>
                  <a:schemeClr val="bg1">
                    <a:lumMod val="65000"/>
                  </a:schemeClr>
                </a:solidFill>
                <a:latin typeface="Gill Sans MT"/>
              </a:rPr>
              <a:t>Advertisers continue to </a:t>
            </a:r>
            <a:br>
              <a:rPr lang="en-NZ" sz="1600" dirty="0">
                <a:solidFill>
                  <a:schemeClr val="bg1">
                    <a:lumMod val="65000"/>
                  </a:schemeClr>
                </a:solidFill>
                <a:latin typeface="Gill Sans MT"/>
              </a:rPr>
            </a:br>
            <a:r>
              <a:rPr lang="en-NZ" sz="1600" dirty="0">
                <a:solidFill>
                  <a:schemeClr val="bg1">
                    <a:lumMod val="65000"/>
                  </a:schemeClr>
                </a:solidFill>
                <a:latin typeface="Gill Sans MT"/>
              </a:rPr>
              <a:t>be influenced </a:t>
            </a:r>
            <a:br>
              <a:rPr lang="en-NZ" sz="1600" dirty="0">
                <a:solidFill>
                  <a:schemeClr val="bg1">
                    <a:lumMod val="65000"/>
                  </a:schemeClr>
                </a:solidFill>
                <a:latin typeface="Gill Sans MT"/>
              </a:rPr>
            </a:br>
            <a:r>
              <a:rPr lang="en-NZ" sz="1600" dirty="0">
                <a:solidFill>
                  <a:schemeClr val="bg1">
                    <a:lumMod val="65000"/>
                  </a:schemeClr>
                </a:solidFill>
                <a:latin typeface="Gill Sans MT"/>
              </a:rPr>
              <a:t>by size</a:t>
            </a:r>
          </a:p>
        </p:txBody>
      </p:sp>
      <p:sp>
        <p:nvSpPr>
          <p:cNvPr id="39" name="Rounded Rectangle 38"/>
          <p:cNvSpPr/>
          <p:nvPr/>
        </p:nvSpPr>
        <p:spPr>
          <a:xfrm>
            <a:off x="5347667" y="18192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bg1">
                    <a:lumMod val="65000"/>
                  </a:schemeClr>
                </a:solidFill>
                <a:latin typeface="Bauhaus 93" pitchFamily="82" charset="0"/>
              </a:rPr>
              <a:t>3</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8" name="Straight Connector 7"/>
          <p:cNvCxnSpPr/>
          <p:nvPr/>
        </p:nvCxnSpPr>
        <p:spPr>
          <a:xfrm>
            <a:off x="325438" y="1339850"/>
            <a:ext cx="8493125" cy="1588"/>
          </a:xfrm>
          <a:prstGeom prst="line">
            <a:avLst/>
          </a:prstGeom>
          <a:ln w="3175" cap="flat" cmpd="sng" algn="ctr">
            <a:solidFill>
              <a:srgbClr val="0500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45059" name="Picture 9"/>
          <p:cNvPicPr>
            <a:picLocks noChangeAspect="1"/>
          </p:cNvPicPr>
          <p:nvPr/>
        </p:nvPicPr>
        <p:blipFill>
          <a:blip r:embed="rId3"/>
          <a:srcRect/>
          <a:stretch>
            <a:fillRect/>
          </a:stretch>
        </p:blipFill>
        <p:spPr bwMode="auto">
          <a:xfrm>
            <a:off x="7899400" y="6337300"/>
            <a:ext cx="919163" cy="231775"/>
          </a:xfrm>
          <a:prstGeom prst="rect">
            <a:avLst/>
          </a:prstGeom>
          <a:noFill/>
          <a:ln w="9525">
            <a:noFill/>
            <a:miter lim="800000"/>
            <a:headEnd/>
            <a:tailEnd/>
          </a:ln>
        </p:spPr>
      </p:pic>
      <p:graphicFrame>
        <p:nvGraphicFramePr>
          <p:cNvPr id="7" name="Content Placeholder 8"/>
          <p:cNvGraphicFramePr>
            <a:graphicFrameLocks/>
          </p:cNvGraphicFramePr>
          <p:nvPr/>
        </p:nvGraphicFramePr>
        <p:xfrm>
          <a:off x="457200" y="2384425"/>
          <a:ext cx="3600000" cy="33385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ontent Placeholder 9"/>
          <p:cNvGraphicFramePr>
            <a:graphicFrameLocks/>
          </p:cNvGraphicFramePr>
          <p:nvPr/>
        </p:nvGraphicFramePr>
        <p:xfrm>
          <a:off x="4781550" y="2386013"/>
          <a:ext cx="3600000" cy="3338512"/>
        </p:xfrm>
        <a:graphic>
          <a:graphicData uri="http://schemas.openxmlformats.org/drawingml/2006/chart">
            <c:chart xmlns:c="http://schemas.openxmlformats.org/drawingml/2006/chart" xmlns:r="http://schemas.openxmlformats.org/officeDocument/2006/relationships" r:id="rId5"/>
          </a:graphicData>
        </a:graphic>
      </p:graphicFrame>
      <p:sp>
        <p:nvSpPr>
          <p:cNvPr id="45062" name="Rectangle 12"/>
          <p:cNvSpPr>
            <a:spLocks noChangeArrowheads="1"/>
          </p:cNvSpPr>
          <p:nvPr/>
        </p:nvSpPr>
        <p:spPr bwMode="auto">
          <a:xfrm>
            <a:off x="981075" y="2039938"/>
            <a:ext cx="2819400" cy="276225"/>
          </a:xfrm>
          <a:prstGeom prst="rect">
            <a:avLst/>
          </a:prstGeom>
          <a:noFill/>
          <a:ln w="9525">
            <a:noFill/>
            <a:miter lim="800000"/>
            <a:headEnd/>
            <a:tailEnd/>
          </a:ln>
        </p:spPr>
        <p:txBody>
          <a:bodyPr wrap="none">
            <a:spAutoFit/>
          </a:bodyPr>
          <a:lstStyle/>
          <a:p>
            <a:pPr algn="ctr"/>
            <a:r>
              <a:rPr lang="en-NZ" sz="1200" b="1">
                <a:solidFill>
                  <a:srgbClr val="000000"/>
                </a:solidFill>
                <a:latin typeface="Gill Sans MT" pitchFamily="34" charset="0"/>
              </a:rPr>
              <a:t>Average display CPM : New Zealand</a:t>
            </a:r>
          </a:p>
        </p:txBody>
      </p:sp>
      <p:sp>
        <p:nvSpPr>
          <p:cNvPr id="45063" name="Rectangle 13"/>
          <p:cNvSpPr>
            <a:spLocks noChangeArrowheads="1"/>
          </p:cNvSpPr>
          <p:nvPr/>
        </p:nvSpPr>
        <p:spPr bwMode="auto">
          <a:xfrm>
            <a:off x="5427663" y="2039938"/>
            <a:ext cx="2803525" cy="276225"/>
          </a:xfrm>
          <a:prstGeom prst="rect">
            <a:avLst/>
          </a:prstGeom>
          <a:noFill/>
          <a:ln w="9525">
            <a:noFill/>
            <a:miter lim="800000"/>
            <a:headEnd/>
            <a:tailEnd/>
          </a:ln>
        </p:spPr>
        <p:txBody>
          <a:bodyPr wrap="none">
            <a:spAutoFit/>
          </a:bodyPr>
          <a:lstStyle/>
          <a:p>
            <a:pPr algn="ctr"/>
            <a:r>
              <a:rPr lang="en-NZ" sz="1200" b="1">
                <a:solidFill>
                  <a:srgbClr val="000000"/>
                </a:solidFill>
                <a:latin typeface="Gill Sans MT" pitchFamily="34" charset="0"/>
              </a:rPr>
              <a:t>Average display CPM : International</a:t>
            </a:r>
          </a:p>
        </p:txBody>
      </p:sp>
      <p:sp>
        <p:nvSpPr>
          <p:cNvPr id="45064" name="TextBox 14"/>
          <p:cNvSpPr txBox="1">
            <a:spLocks noChangeArrowheads="1"/>
          </p:cNvSpPr>
          <p:nvPr/>
        </p:nvSpPr>
        <p:spPr bwMode="auto">
          <a:xfrm>
            <a:off x="0" y="6642100"/>
            <a:ext cx="6324600" cy="215900"/>
          </a:xfrm>
          <a:prstGeom prst="rect">
            <a:avLst/>
          </a:prstGeom>
          <a:noFill/>
          <a:ln w="9525">
            <a:noFill/>
            <a:miter lim="800000"/>
            <a:headEnd/>
            <a:tailEnd/>
          </a:ln>
        </p:spPr>
        <p:txBody>
          <a:bodyPr>
            <a:spAutoFit/>
          </a:bodyPr>
          <a:lstStyle/>
          <a:p>
            <a:r>
              <a:rPr lang="en-NZ" sz="800">
                <a:latin typeface="Gill Sans MT" pitchFamily="34" charset="0"/>
              </a:rPr>
              <a:t>Source : Starcom internal.    Based on average standard display – specific environmental buys will attract premiums.</a:t>
            </a:r>
          </a:p>
        </p:txBody>
      </p:sp>
      <p:sp>
        <p:nvSpPr>
          <p:cNvPr id="45065" name="Title 4"/>
          <p:cNvSpPr txBox="1">
            <a:spLocks/>
          </p:cNvSpPr>
          <p:nvPr/>
        </p:nvSpPr>
        <p:spPr bwMode="auto">
          <a:xfrm>
            <a:off x="914400" y="407988"/>
            <a:ext cx="8067675" cy="792162"/>
          </a:xfrm>
          <a:prstGeom prst="rect">
            <a:avLst/>
          </a:prstGeom>
          <a:noFill/>
          <a:ln w="9525">
            <a:noFill/>
            <a:miter lim="800000"/>
            <a:headEnd/>
            <a:tailEnd/>
          </a:ln>
        </p:spPr>
        <p:txBody>
          <a:bodyPr anchor="ctr"/>
          <a:lstStyle/>
          <a:p>
            <a:r>
              <a:rPr lang="en-NZ" sz="2400">
                <a:latin typeface="Gill Sans MT" pitchFamily="34" charset="0"/>
                <a:ea typeface="ＭＳ Ｐゴシック"/>
                <a:cs typeface="ＭＳ Ｐゴシック"/>
              </a:rPr>
              <a:t>A glut of inventory continues to commoditise static CPMs</a:t>
            </a:r>
          </a:p>
          <a:p>
            <a:endParaRPr lang="en-NZ" sz="2400">
              <a:latin typeface="Gill Sans MT" pitchFamily="34" charset="0"/>
              <a:ea typeface="ＭＳ Ｐゴシック"/>
              <a:cs typeface="ＭＳ Ｐゴシック"/>
            </a:endParaRPr>
          </a:p>
        </p:txBody>
      </p:sp>
      <p:sp>
        <p:nvSpPr>
          <p:cNvPr id="18" name="Rounded Rectangle 17"/>
          <p:cNvSpPr/>
          <p:nvPr/>
        </p:nvSpPr>
        <p:spPr>
          <a:xfrm>
            <a:off x="180975" y="4095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accent5">
                    <a:lumMod val="50000"/>
                  </a:schemeClr>
                </a:solidFill>
                <a:latin typeface="Bauhaus 93" pitchFamily="82" charset="0"/>
              </a:rPr>
              <a:t>4</a:t>
            </a:r>
          </a:p>
        </p:txBody>
      </p:sp>
      <p:sp>
        <p:nvSpPr>
          <p:cNvPr id="2" name="Isosceles Triangle 1"/>
          <p:cNvSpPr/>
          <p:nvPr/>
        </p:nvSpPr>
        <p:spPr>
          <a:xfrm flipV="1">
            <a:off x="2823936" y="2686050"/>
            <a:ext cx="1171125" cy="700086"/>
          </a:xfrm>
          <a:prstGeom prst="triangle">
            <a:avLst/>
          </a:prstGeom>
          <a:solidFill>
            <a:schemeClr val="accent5">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a:p>
        </p:txBody>
      </p:sp>
      <p:sp>
        <p:nvSpPr>
          <p:cNvPr id="45072" name="TextBox 2"/>
          <p:cNvSpPr txBox="1">
            <a:spLocks noChangeArrowheads="1"/>
          </p:cNvSpPr>
          <p:nvPr/>
        </p:nvSpPr>
        <p:spPr bwMode="auto">
          <a:xfrm>
            <a:off x="2949575" y="2662238"/>
            <a:ext cx="947738" cy="231775"/>
          </a:xfrm>
          <a:prstGeom prst="rect">
            <a:avLst/>
          </a:prstGeom>
          <a:noFill/>
          <a:ln w="9525">
            <a:noFill/>
            <a:miter lim="800000"/>
            <a:headEnd/>
            <a:tailEnd/>
          </a:ln>
        </p:spPr>
        <p:txBody>
          <a:bodyPr wrap="none">
            <a:spAutoFit/>
          </a:bodyPr>
          <a:lstStyle/>
          <a:p>
            <a:pPr algn="ctr"/>
            <a:r>
              <a:rPr lang="en-NZ" sz="900" i="1">
                <a:solidFill>
                  <a:schemeClr val="bg1"/>
                </a:solidFill>
                <a:latin typeface="Gill Sans MT" pitchFamily="34" charset="0"/>
              </a:rPr>
              <a:t>-43% last 3 yrs</a:t>
            </a:r>
          </a:p>
        </p:txBody>
      </p:sp>
      <p:sp>
        <p:nvSpPr>
          <p:cNvPr id="19" name="Isosceles Triangle 18"/>
          <p:cNvSpPr/>
          <p:nvPr/>
        </p:nvSpPr>
        <p:spPr>
          <a:xfrm flipV="1">
            <a:off x="7161299" y="2659619"/>
            <a:ext cx="1171125" cy="700086"/>
          </a:xfrm>
          <a:prstGeom prst="triangle">
            <a:avLst/>
          </a:prstGeom>
          <a:solidFill>
            <a:schemeClr val="accent5">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a:p>
        </p:txBody>
      </p:sp>
      <p:sp>
        <p:nvSpPr>
          <p:cNvPr id="45076" name="TextBox 19"/>
          <p:cNvSpPr txBox="1">
            <a:spLocks noChangeArrowheads="1"/>
          </p:cNvSpPr>
          <p:nvPr/>
        </p:nvSpPr>
        <p:spPr bwMode="auto">
          <a:xfrm>
            <a:off x="7286625" y="2635250"/>
            <a:ext cx="947738" cy="231775"/>
          </a:xfrm>
          <a:prstGeom prst="rect">
            <a:avLst/>
          </a:prstGeom>
          <a:noFill/>
          <a:ln w="9525">
            <a:noFill/>
            <a:miter lim="800000"/>
            <a:headEnd/>
            <a:tailEnd/>
          </a:ln>
        </p:spPr>
        <p:txBody>
          <a:bodyPr wrap="none">
            <a:spAutoFit/>
          </a:bodyPr>
          <a:lstStyle/>
          <a:p>
            <a:pPr algn="ctr"/>
            <a:r>
              <a:rPr lang="en-NZ" sz="900" i="1">
                <a:solidFill>
                  <a:schemeClr val="bg1"/>
                </a:solidFill>
                <a:latin typeface="Gill Sans MT" pitchFamily="34" charset="0"/>
              </a:rPr>
              <a:t>-46% last 3 yrs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7106" name="Picture 2" descr="http://bizxc.com/wp-content/uploads/2010/02/Key-performance-indicators.jpg"/>
          <p:cNvPicPr>
            <a:picLocks noChangeAspect="1" noChangeArrowheads="1"/>
          </p:cNvPicPr>
          <p:nvPr/>
        </p:nvPicPr>
        <p:blipFill>
          <a:blip r:embed="rId3"/>
          <a:srcRect/>
          <a:stretch>
            <a:fillRect/>
          </a:stretch>
        </p:blipFill>
        <p:spPr bwMode="auto">
          <a:xfrm>
            <a:off x="0" y="0"/>
            <a:ext cx="9142413" cy="6856413"/>
          </a:xfrm>
          <a:prstGeom prst="rect">
            <a:avLst/>
          </a:prstGeom>
          <a:noFill/>
          <a:ln w="9525">
            <a:noFill/>
            <a:miter lim="800000"/>
            <a:headEnd/>
            <a:tailEnd/>
          </a:ln>
        </p:spPr>
      </p:pic>
      <p:pic>
        <p:nvPicPr>
          <p:cNvPr id="47107" name="Picture 9"/>
          <p:cNvPicPr>
            <a:picLocks noChangeAspect="1"/>
          </p:cNvPicPr>
          <p:nvPr/>
        </p:nvPicPr>
        <p:blipFill>
          <a:blip r:embed="rId4"/>
          <a:srcRect/>
          <a:stretch>
            <a:fillRect/>
          </a:stretch>
        </p:blipFill>
        <p:spPr bwMode="auto">
          <a:xfrm>
            <a:off x="7899400" y="6337300"/>
            <a:ext cx="919163" cy="231775"/>
          </a:xfrm>
          <a:prstGeom prst="rect">
            <a:avLst/>
          </a:prstGeom>
          <a:noFill/>
          <a:ln w="9525">
            <a:noFill/>
            <a:miter lim="800000"/>
            <a:headEnd/>
            <a:tailEnd/>
          </a:ln>
        </p:spPr>
      </p:pic>
      <p:sp>
        <p:nvSpPr>
          <p:cNvPr id="7" name="TextBox 6"/>
          <p:cNvSpPr txBox="1"/>
          <p:nvPr/>
        </p:nvSpPr>
        <p:spPr>
          <a:xfrm>
            <a:off x="192088" y="141288"/>
            <a:ext cx="5837237" cy="2801937"/>
          </a:xfrm>
          <a:prstGeom prst="rect">
            <a:avLst/>
          </a:prstGeom>
          <a:noFill/>
        </p:spPr>
        <p:txBody>
          <a:bodyPr>
            <a:spAutoFit/>
          </a:bodyPr>
          <a:lstStyle/>
          <a:p>
            <a:pPr fontAlgn="auto">
              <a:spcBef>
                <a:spcPts val="0"/>
              </a:spcBef>
              <a:spcAft>
                <a:spcPts val="0"/>
              </a:spcAft>
              <a:defRPr/>
            </a:pPr>
            <a:r>
              <a:rPr lang="en-US" sz="4400" spc="600" dirty="0">
                <a:solidFill>
                  <a:schemeClr val="bg1"/>
                </a:solidFill>
                <a:latin typeface="Gill Sans MT"/>
                <a:cs typeface="Gill Sans"/>
              </a:rPr>
              <a:t>FY11 performance reflects the market and our position.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8" name="Straight Connector 7"/>
          <p:cNvCxnSpPr/>
          <p:nvPr/>
        </p:nvCxnSpPr>
        <p:spPr>
          <a:xfrm>
            <a:off x="325438" y="1339850"/>
            <a:ext cx="8493125" cy="1588"/>
          </a:xfrm>
          <a:prstGeom prst="line">
            <a:avLst/>
          </a:prstGeom>
          <a:ln w="3175" cap="flat" cmpd="sng" algn="ctr">
            <a:solidFill>
              <a:srgbClr val="0500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9155" name="Title 4"/>
          <p:cNvSpPr txBox="1">
            <a:spLocks/>
          </p:cNvSpPr>
          <p:nvPr/>
        </p:nvSpPr>
        <p:spPr bwMode="auto">
          <a:xfrm>
            <a:off x="250825" y="407988"/>
            <a:ext cx="8364538" cy="792162"/>
          </a:xfrm>
          <a:prstGeom prst="rect">
            <a:avLst/>
          </a:prstGeom>
          <a:noFill/>
          <a:ln w="9525">
            <a:noFill/>
            <a:miter lim="800000"/>
            <a:headEnd/>
            <a:tailEnd/>
          </a:ln>
        </p:spPr>
        <p:txBody>
          <a:bodyPr anchor="ctr"/>
          <a:lstStyle/>
          <a:p>
            <a:r>
              <a:rPr lang="en-NZ" sz="2400">
                <a:latin typeface="Gill Sans MT" pitchFamily="34" charset="0"/>
                <a:ea typeface="ＭＳ Ｐゴシック"/>
                <a:cs typeface="ＭＳ Ｐゴシック"/>
              </a:rPr>
              <a:t>Video (Ondemand) was TVNZ’s star performer</a:t>
            </a:r>
          </a:p>
          <a:p>
            <a:endParaRPr lang="en-NZ" sz="2400">
              <a:latin typeface="Gill Sans MT" pitchFamily="34" charset="0"/>
              <a:ea typeface="ＭＳ Ｐゴシック"/>
              <a:cs typeface="ＭＳ Ｐゴシック"/>
            </a:endParaRPr>
          </a:p>
        </p:txBody>
      </p:sp>
      <p:graphicFrame>
        <p:nvGraphicFramePr>
          <p:cNvPr id="49156" name="Object 1"/>
          <p:cNvGraphicFramePr>
            <a:graphicFrameLocks noGrp="1"/>
          </p:cNvGraphicFramePr>
          <p:nvPr/>
        </p:nvGraphicFramePr>
        <p:xfrm>
          <a:off x="1239838" y="1960563"/>
          <a:ext cx="6664325" cy="3505200"/>
        </p:xfrm>
        <a:graphic>
          <a:graphicData uri="http://schemas.openxmlformats.org/presentationml/2006/ole">
            <p:oleObj spid="_x0000_s49163" r:id="rId4" imgW="6669602" imgH="3505504" progId="Excel.Chart.8">
              <p:embed/>
            </p:oleObj>
          </a:graphicData>
        </a:graphic>
      </p:graphicFrame>
      <p:sp>
        <p:nvSpPr>
          <p:cNvPr id="7" name="TextBox 6"/>
          <p:cNvSpPr txBox="1"/>
          <p:nvPr/>
        </p:nvSpPr>
        <p:spPr>
          <a:xfrm rot="16200000">
            <a:off x="-327025" y="3405188"/>
            <a:ext cx="2835275" cy="254000"/>
          </a:xfrm>
          <a:prstGeom prst="rect">
            <a:avLst/>
          </a:prstGeom>
          <a:noFill/>
        </p:spPr>
        <p:txBody>
          <a:bodyPr wrap="none">
            <a:spAutoFit/>
          </a:bodyPr>
          <a:lstStyle/>
          <a:p>
            <a:pPr algn="ctr" fontAlgn="auto">
              <a:spcBef>
                <a:spcPts val="0"/>
              </a:spcBef>
              <a:spcAft>
                <a:spcPts val="0"/>
              </a:spcAft>
              <a:defRPr/>
            </a:pPr>
            <a:r>
              <a:rPr lang="en-NZ" sz="1050" dirty="0">
                <a:latin typeface="Gill Sans MT"/>
              </a:rPr>
              <a:t>FY11 YOY Growth TVNZ Digital Revenue %</a:t>
            </a:r>
          </a:p>
        </p:txBody>
      </p:sp>
      <p:sp>
        <p:nvSpPr>
          <p:cNvPr id="49158" name="TextBox 35"/>
          <p:cNvSpPr txBox="1">
            <a:spLocks noChangeArrowheads="1"/>
          </p:cNvSpPr>
          <p:nvPr/>
        </p:nvSpPr>
        <p:spPr bwMode="auto">
          <a:xfrm>
            <a:off x="-47625" y="6610350"/>
            <a:ext cx="1314450" cy="246063"/>
          </a:xfrm>
          <a:prstGeom prst="rect">
            <a:avLst/>
          </a:prstGeom>
          <a:noFill/>
          <a:ln w="9525">
            <a:noFill/>
            <a:miter lim="800000"/>
            <a:headEnd/>
            <a:tailEnd/>
          </a:ln>
        </p:spPr>
        <p:txBody>
          <a:bodyPr wrap="none">
            <a:spAutoFit/>
          </a:bodyPr>
          <a:lstStyle/>
          <a:p>
            <a:r>
              <a:rPr lang="en-NZ" sz="1000">
                <a:latin typeface="Gill Sans MT" pitchFamily="34" charset="0"/>
                <a:cs typeface="Arial" charset="0"/>
              </a:rPr>
              <a:t>Source: TVNZ RMS</a:t>
            </a:r>
          </a:p>
        </p:txBody>
      </p:sp>
      <p:pic>
        <p:nvPicPr>
          <p:cNvPr id="49159" name="Picture 9"/>
          <p:cNvPicPr>
            <a:picLocks noChangeAspect="1"/>
          </p:cNvPicPr>
          <p:nvPr/>
        </p:nvPicPr>
        <p:blipFill>
          <a:blip r:embed="rId5"/>
          <a:srcRect/>
          <a:stretch>
            <a:fillRect/>
          </a:stretch>
        </p:blipFill>
        <p:spPr bwMode="auto">
          <a:xfrm>
            <a:off x="7899400" y="6337300"/>
            <a:ext cx="919163" cy="231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8" name="Straight Connector 7"/>
          <p:cNvCxnSpPr/>
          <p:nvPr/>
        </p:nvCxnSpPr>
        <p:spPr>
          <a:xfrm>
            <a:off x="325438" y="1339850"/>
            <a:ext cx="8493125" cy="1588"/>
          </a:xfrm>
          <a:prstGeom prst="line">
            <a:avLst/>
          </a:prstGeom>
          <a:ln w="3175" cap="flat" cmpd="sng" algn="ctr">
            <a:solidFill>
              <a:srgbClr val="0500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1203" name="Title 4"/>
          <p:cNvSpPr txBox="1">
            <a:spLocks/>
          </p:cNvSpPr>
          <p:nvPr/>
        </p:nvSpPr>
        <p:spPr bwMode="auto">
          <a:xfrm>
            <a:off x="250825" y="407988"/>
            <a:ext cx="8364538" cy="792162"/>
          </a:xfrm>
          <a:prstGeom prst="rect">
            <a:avLst/>
          </a:prstGeom>
          <a:noFill/>
          <a:ln w="9525">
            <a:noFill/>
            <a:miter lim="800000"/>
            <a:headEnd/>
            <a:tailEnd/>
          </a:ln>
        </p:spPr>
        <p:txBody>
          <a:bodyPr anchor="ctr"/>
          <a:lstStyle/>
          <a:p>
            <a:r>
              <a:rPr lang="en-NZ" sz="2400">
                <a:latin typeface="Gill Sans MT" pitchFamily="34" charset="0"/>
                <a:ea typeface="ＭＳ Ｐゴシック"/>
                <a:cs typeface="ＭＳ Ｐゴシック"/>
              </a:rPr>
              <a:t>Video success driven by a clear sales strategy</a:t>
            </a:r>
          </a:p>
          <a:p>
            <a:endParaRPr lang="en-NZ" sz="2400">
              <a:latin typeface="Gill Sans MT" pitchFamily="34" charset="0"/>
              <a:ea typeface="ＭＳ Ｐゴシック"/>
              <a:cs typeface="ＭＳ Ｐゴシック"/>
            </a:endParaRPr>
          </a:p>
        </p:txBody>
      </p:sp>
      <p:pic>
        <p:nvPicPr>
          <p:cNvPr id="12" name="Picture 2"/>
          <p:cNvPicPr>
            <a:picLocks noChangeAspect="1" noChangeArrowheads="1"/>
          </p:cNvPicPr>
          <p:nvPr/>
        </p:nvPicPr>
        <p:blipFill rotWithShape="1">
          <a:blip r:embed="rId3">
            <a:extLst/>
          </a:blip>
          <a:srcRect l="23773" t="5231" r="23514" b="4998"/>
          <a:stretch/>
        </p:blipFill>
        <p:spPr bwMode="auto">
          <a:xfrm>
            <a:off x="637956" y="1507991"/>
            <a:ext cx="2052084" cy="1921314"/>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pic>
      <p:pic>
        <p:nvPicPr>
          <p:cNvPr id="20483" name="Picture 3"/>
          <p:cNvPicPr>
            <a:picLocks noChangeArrowheads="1"/>
          </p:cNvPicPr>
          <p:nvPr/>
        </p:nvPicPr>
        <p:blipFill>
          <a:blip r:embed="rId4">
            <a:extLst/>
          </a:blip>
          <a:srcRect/>
          <a:stretch>
            <a:fillRect/>
          </a:stretch>
        </p:blipFill>
        <p:spPr bwMode="auto">
          <a:xfrm>
            <a:off x="6399058" y="1658648"/>
            <a:ext cx="1980000" cy="16200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pic>
      <p:sp>
        <p:nvSpPr>
          <p:cNvPr id="51206" name="TextBox 2"/>
          <p:cNvSpPr txBox="1">
            <a:spLocks noChangeArrowheads="1"/>
          </p:cNvSpPr>
          <p:nvPr/>
        </p:nvSpPr>
        <p:spPr bwMode="auto">
          <a:xfrm>
            <a:off x="871538" y="2112963"/>
            <a:ext cx="1595437" cy="646112"/>
          </a:xfrm>
          <a:prstGeom prst="rect">
            <a:avLst/>
          </a:prstGeom>
          <a:noFill/>
          <a:ln w="9525">
            <a:noFill/>
            <a:miter lim="800000"/>
            <a:headEnd/>
            <a:tailEnd/>
          </a:ln>
        </p:spPr>
        <p:txBody>
          <a:bodyPr wrap="none">
            <a:spAutoFit/>
          </a:bodyPr>
          <a:lstStyle/>
          <a:p>
            <a:pPr algn="ctr"/>
            <a:r>
              <a:rPr lang="en-NZ" sz="3600" b="1">
                <a:latin typeface="Berlin Sans FB Demi"/>
              </a:rPr>
              <a:t>SHARE</a:t>
            </a:r>
          </a:p>
        </p:txBody>
      </p:sp>
      <p:pic>
        <p:nvPicPr>
          <p:cNvPr id="20484" name="Picture 4"/>
          <p:cNvPicPr>
            <a:picLocks noChangeArrowheads="1"/>
          </p:cNvPicPr>
          <p:nvPr/>
        </p:nvPicPr>
        <p:blipFill rotWithShape="1">
          <a:blip r:embed="rId5">
            <a:extLst/>
          </a:blip>
          <a:srcRect l="6001" t="15097" r="6468" b="23208"/>
          <a:stretch/>
        </p:blipFill>
        <p:spPr bwMode="auto">
          <a:xfrm>
            <a:off x="3561222" y="1658648"/>
            <a:ext cx="1980000" cy="16200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pic>
      <p:sp>
        <p:nvSpPr>
          <p:cNvPr id="4" name="Isosceles Triangle 3"/>
          <p:cNvSpPr/>
          <p:nvPr/>
        </p:nvSpPr>
        <p:spPr>
          <a:xfrm flipV="1">
            <a:off x="1275910" y="3734677"/>
            <a:ext cx="776176" cy="542260"/>
          </a:xfrm>
          <a:prstGeom prst="triangle">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a:p>
        </p:txBody>
      </p:sp>
      <p:sp>
        <p:nvSpPr>
          <p:cNvPr id="16" name="Isosceles Triangle 15"/>
          <p:cNvSpPr/>
          <p:nvPr/>
        </p:nvSpPr>
        <p:spPr>
          <a:xfrm flipV="1">
            <a:off x="4163134" y="3734677"/>
            <a:ext cx="776176" cy="542260"/>
          </a:xfrm>
          <a:prstGeom prst="triangle">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a:p>
        </p:txBody>
      </p:sp>
      <p:sp>
        <p:nvSpPr>
          <p:cNvPr id="17" name="Isosceles Triangle 16"/>
          <p:cNvSpPr/>
          <p:nvPr/>
        </p:nvSpPr>
        <p:spPr>
          <a:xfrm flipV="1">
            <a:off x="7000970" y="3734677"/>
            <a:ext cx="776176" cy="542260"/>
          </a:xfrm>
          <a:prstGeom prst="triangle">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a:p>
        </p:txBody>
      </p:sp>
      <p:sp>
        <p:nvSpPr>
          <p:cNvPr id="13" name="TextBox 12"/>
          <p:cNvSpPr txBox="1"/>
          <p:nvPr/>
        </p:nvSpPr>
        <p:spPr>
          <a:xfrm>
            <a:off x="712788" y="4538663"/>
            <a:ext cx="1912937" cy="1169987"/>
          </a:xfrm>
          <a:prstGeom prst="rect">
            <a:avLst/>
          </a:prstGeom>
          <a:noFill/>
        </p:spPr>
        <p:txBody>
          <a:bodyPr>
            <a:spAutoFit/>
          </a:bodyPr>
          <a:lstStyle/>
          <a:p>
            <a:pPr algn="ctr" fontAlgn="auto">
              <a:spcBef>
                <a:spcPts val="0"/>
              </a:spcBef>
              <a:spcAft>
                <a:spcPts val="0"/>
              </a:spcAft>
              <a:defRPr/>
            </a:pPr>
            <a:r>
              <a:rPr lang="en-NZ" sz="1600" dirty="0">
                <a:latin typeface="Gill Sans MT"/>
              </a:rPr>
              <a:t>Dominated share of revenue at </a:t>
            </a:r>
            <a:r>
              <a:rPr lang="en-NZ" b="1" dirty="0">
                <a:solidFill>
                  <a:schemeClr val="accent5">
                    <a:lumMod val="50000"/>
                  </a:schemeClr>
                </a:solidFill>
                <a:latin typeface="Gill Sans MT"/>
              </a:rPr>
              <a:t>59% of reported dollars</a:t>
            </a:r>
          </a:p>
        </p:txBody>
      </p:sp>
      <p:sp>
        <p:nvSpPr>
          <p:cNvPr id="19" name="TextBox 18"/>
          <p:cNvSpPr txBox="1"/>
          <p:nvPr/>
        </p:nvSpPr>
        <p:spPr>
          <a:xfrm>
            <a:off x="3560763" y="4535488"/>
            <a:ext cx="1914525" cy="1631950"/>
          </a:xfrm>
          <a:prstGeom prst="rect">
            <a:avLst/>
          </a:prstGeom>
          <a:noFill/>
        </p:spPr>
        <p:txBody>
          <a:bodyPr>
            <a:spAutoFit/>
          </a:bodyPr>
          <a:lstStyle/>
          <a:p>
            <a:pPr algn="ctr" fontAlgn="auto">
              <a:spcBef>
                <a:spcPts val="1200"/>
              </a:spcBef>
              <a:spcAft>
                <a:spcPts val="0"/>
              </a:spcAft>
              <a:defRPr/>
            </a:pPr>
            <a:r>
              <a:rPr lang="en-NZ" sz="1600" dirty="0">
                <a:latin typeface="Gill Sans MT"/>
              </a:rPr>
              <a:t>CPM </a:t>
            </a:r>
            <a:r>
              <a:rPr lang="en-NZ" b="1" dirty="0">
                <a:solidFill>
                  <a:schemeClr val="accent5">
                    <a:lumMod val="50000"/>
                  </a:schemeClr>
                </a:solidFill>
                <a:latin typeface="Gill Sans MT"/>
              </a:rPr>
              <a:t>premium held at 47% </a:t>
            </a:r>
            <a:r>
              <a:rPr lang="en-NZ" sz="1600" dirty="0">
                <a:latin typeface="Gill Sans MT"/>
              </a:rPr>
              <a:t>over </a:t>
            </a:r>
            <a:r>
              <a:rPr lang="en-NZ" sz="1600" dirty="0" err="1">
                <a:latin typeface="Gill Sans MT"/>
              </a:rPr>
              <a:t>TVWorks</a:t>
            </a:r>
            <a:endParaRPr lang="en-NZ" sz="1600" dirty="0">
              <a:latin typeface="Gill Sans MT"/>
            </a:endParaRPr>
          </a:p>
          <a:p>
            <a:pPr algn="ctr" fontAlgn="auto">
              <a:spcBef>
                <a:spcPts val="1200"/>
              </a:spcBef>
              <a:spcAft>
                <a:spcPts val="0"/>
              </a:spcAft>
              <a:defRPr/>
            </a:pPr>
            <a:r>
              <a:rPr lang="en-NZ" sz="1600" dirty="0">
                <a:latin typeface="Gill Sans MT"/>
              </a:rPr>
              <a:t>Sell out rate of </a:t>
            </a:r>
            <a:r>
              <a:rPr lang="en-NZ" b="1" dirty="0">
                <a:solidFill>
                  <a:schemeClr val="accent5">
                    <a:lumMod val="50000"/>
                  </a:schemeClr>
                </a:solidFill>
                <a:latin typeface="Gill Sans MT"/>
              </a:rPr>
              <a:t>74% achieved</a:t>
            </a:r>
          </a:p>
        </p:txBody>
      </p:sp>
      <p:sp>
        <p:nvSpPr>
          <p:cNvPr id="20" name="TextBox 19"/>
          <p:cNvSpPr txBox="1"/>
          <p:nvPr/>
        </p:nvSpPr>
        <p:spPr>
          <a:xfrm>
            <a:off x="6432550" y="4538663"/>
            <a:ext cx="1912938" cy="1784350"/>
          </a:xfrm>
          <a:prstGeom prst="rect">
            <a:avLst/>
          </a:prstGeom>
          <a:noFill/>
        </p:spPr>
        <p:txBody>
          <a:bodyPr>
            <a:spAutoFit/>
          </a:bodyPr>
          <a:lstStyle/>
          <a:p>
            <a:pPr algn="ctr" fontAlgn="auto">
              <a:spcBef>
                <a:spcPts val="1200"/>
              </a:spcBef>
              <a:spcAft>
                <a:spcPts val="0"/>
              </a:spcAft>
              <a:defRPr/>
            </a:pPr>
            <a:r>
              <a:rPr lang="en-NZ" sz="1600" dirty="0">
                <a:latin typeface="Gill Sans MT"/>
              </a:rPr>
              <a:t>Launch of </a:t>
            </a:r>
            <a:br>
              <a:rPr lang="en-NZ" sz="1600" dirty="0">
                <a:latin typeface="Gill Sans MT"/>
              </a:rPr>
            </a:br>
            <a:r>
              <a:rPr lang="en-NZ" b="1" dirty="0">
                <a:solidFill>
                  <a:schemeClr val="accent5">
                    <a:lumMod val="50000"/>
                  </a:schemeClr>
                </a:solidFill>
                <a:latin typeface="Gill Sans MT"/>
              </a:rPr>
              <a:t>Ad on Pause</a:t>
            </a:r>
            <a:endParaRPr lang="en-NZ" sz="1600" b="1" dirty="0">
              <a:solidFill>
                <a:schemeClr val="accent5">
                  <a:lumMod val="50000"/>
                </a:schemeClr>
              </a:solidFill>
              <a:latin typeface="Gill Sans MT"/>
            </a:endParaRPr>
          </a:p>
          <a:p>
            <a:pPr algn="ctr" fontAlgn="auto">
              <a:spcBef>
                <a:spcPts val="1200"/>
              </a:spcBef>
              <a:spcAft>
                <a:spcPts val="0"/>
              </a:spcAft>
              <a:defRPr/>
            </a:pPr>
            <a:r>
              <a:rPr lang="en-NZ" sz="1600" dirty="0">
                <a:latin typeface="Gill Sans MT"/>
              </a:rPr>
              <a:t>Launch of </a:t>
            </a:r>
            <a:r>
              <a:rPr lang="en-NZ" b="1" dirty="0" err="1">
                <a:solidFill>
                  <a:schemeClr val="accent5">
                    <a:lumMod val="50000"/>
                  </a:schemeClr>
                </a:solidFill>
                <a:latin typeface="Gill Sans MT"/>
              </a:rPr>
              <a:t>Adselector</a:t>
            </a:r>
            <a:endParaRPr lang="en-NZ" sz="1600" b="1" dirty="0">
              <a:solidFill>
                <a:schemeClr val="accent5">
                  <a:lumMod val="50000"/>
                </a:schemeClr>
              </a:solidFill>
              <a:latin typeface="Gill Sans MT"/>
            </a:endParaRPr>
          </a:p>
          <a:p>
            <a:pPr algn="ctr" fontAlgn="auto">
              <a:spcBef>
                <a:spcPts val="1200"/>
              </a:spcBef>
              <a:spcAft>
                <a:spcPts val="0"/>
              </a:spcAft>
              <a:defRPr/>
            </a:pPr>
            <a:endParaRPr lang="en-NZ" b="1" dirty="0">
              <a:solidFill>
                <a:schemeClr val="accent5">
                  <a:lumMod val="50000"/>
                </a:schemeClr>
              </a:solidFill>
              <a:latin typeface="Gill Sans MT"/>
            </a:endParaRPr>
          </a:p>
        </p:txBody>
      </p:sp>
      <p:sp>
        <p:nvSpPr>
          <p:cNvPr id="51220" name="TextBox 35"/>
          <p:cNvSpPr txBox="1">
            <a:spLocks noChangeArrowheads="1"/>
          </p:cNvSpPr>
          <p:nvPr/>
        </p:nvSpPr>
        <p:spPr bwMode="auto">
          <a:xfrm>
            <a:off x="-47625" y="6610350"/>
            <a:ext cx="3609975" cy="246063"/>
          </a:xfrm>
          <a:prstGeom prst="rect">
            <a:avLst/>
          </a:prstGeom>
          <a:noFill/>
          <a:ln w="9525">
            <a:noFill/>
            <a:miter lim="800000"/>
            <a:headEnd/>
            <a:tailEnd/>
          </a:ln>
        </p:spPr>
        <p:txBody>
          <a:bodyPr wrap="none">
            <a:spAutoFit/>
          </a:bodyPr>
          <a:lstStyle/>
          <a:p>
            <a:r>
              <a:rPr lang="en-NZ" sz="1000">
                <a:latin typeface="Gill Sans MT" pitchFamily="34" charset="0"/>
                <a:cs typeface="Arial" charset="0"/>
              </a:rPr>
              <a:t>Source: share: IAB/ CPM: market intelligence / sell out: RMS</a:t>
            </a:r>
          </a:p>
        </p:txBody>
      </p:sp>
      <p:pic>
        <p:nvPicPr>
          <p:cNvPr id="51221" name="Picture 14"/>
          <p:cNvPicPr>
            <a:picLocks noChangeAspect="1"/>
          </p:cNvPicPr>
          <p:nvPr/>
        </p:nvPicPr>
        <p:blipFill>
          <a:blip r:embed="rId6"/>
          <a:srcRect/>
          <a:stretch>
            <a:fillRect/>
          </a:stretch>
        </p:blipFill>
        <p:spPr bwMode="auto">
          <a:xfrm>
            <a:off x="7899400" y="6337300"/>
            <a:ext cx="919163" cy="231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8" name="Straight Connector 7"/>
          <p:cNvCxnSpPr/>
          <p:nvPr/>
        </p:nvCxnSpPr>
        <p:spPr>
          <a:xfrm>
            <a:off x="325438" y="1339850"/>
            <a:ext cx="8493125" cy="1588"/>
          </a:xfrm>
          <a:prstGeom prst="line">
            <a:avLst/>
          </a:prstGeom>
          <a:ln w="3175" cap="flat" cmpd="sng" algn="ctr">
            <a:solidFill>
              <a:srgbClr val="0500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435" name="Title 4"/>
          <p:cNvSpPr txBox="1">
            <a:spLocks/>
          </p:cNvSpPr>
          <p:nvPr/>
        </p:nvSpPr>
        <p:spPr bwMode="auto">
          <a:xfrm>
            <a:off x="250825" y="407988"/>
            <a:ext cx="8364538" cy="792162"/>
          </a:xfrm>
          <a:prstGeom prst="rect">
            <a:avLst/>
          </a:prstGeom>
          <a:noFill/>
          <a:ln w="9525">
            <a:noFill/>
            <a:miter lim="800000"/>
            <a:headEnd/>
            <a:tailEnd/>
          </a:ln>
        </p:spPr>
        <p:txBody>
          <a:bodyPr anchor="ctr"/>
          <a:lstStyle/>
          <a:p>
            <a:r>
              <a:rPr lang="en-NZ" sz="2400">
                <a:latin typeface="Gill Sans MT" pitchFamily="34" charset="0"/>
                <a:ea typeface="ＭＳ Ｐゴシック"/>
                <a:cs typeface="ＭＳ Ｐゴシック"/>
              </a:rPr>
              <a:t>Consumer driven changes</a:t>
            </a:r>
          </a:p>
          <a:p>
            <a:endParaRPr lang="en-NZ" sz="2400">
              <a:latin typeface="Gill Sans MT" pitchFamily="34" charset="0"/>
              <a:ea typeface="ＭＳ Ｐゴシック"/>
              <a:cs typeface="ＭＳ Ｐゴシック"/>
            </a:endParaRPr>
          </a:p>
        </p:txBody>
      </p:sp>
      <p:pic>
        <p:nvPicPr>
          <p:cNvPr id="18436" name="Picture 15"/>
          <p:cNvPicPr>
            <a:picLocks noChangeAspect="1"/>
          </p:cNvPicPr>
          <p:nvPr/>
        </p:nvPicPr>
        <p:blipFill>
          <a:blip r:embed="rId3"/>
          <a:srcRect/>
          <a:stretch>
            <a:fillRect/>
          </a:stretch>
        </p:blipFill>
        <p:spPr bwMode="auto">
          <a:xfrm>
            <a:off x="7899400" y="6337300"/>
            <a:ext cx="919163" cy="231775"/>
          </a:xfrm>
          <a:prstGeom prst="rect">
            <a:avLst/>
          </a:prstGeom>
          <a:noFill/>
          <a:ln w="9525">
            <a:noFill/>
            <a:miter lim="800000"/>
            <a:headEnd/>
            <a:tailEnd/>
          </a:ln>
        </p:spPr>
      </p:pic>
      <p:sp>
        <p:nvSpPr>
          <p:cNvPr id="17" name="Rounded Rectangle 16"/>
          <p:cNvSpPr/>
          <p:nvPr/>
        </p:nvSpPr>
        <p:spPr>
          <a:xfrm>
            <a:off x="178856" y="3626351"/>
            <a:ext cx="2658539" cy="2041024"/>
          </a:xfrm>
          <a:prstGeom prst="roundRect">
            <a:avLst/>
          </a:prstGeom>
          <a:blipFill>
            <a:blip r:embed="rId4"/>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dirty="0"/>
          </a:p>
        </p:txBody>
      </p:sp>
      <p:sp>
        <p:nvSpPr>
          <p:cNvPr id="20" name="Rectangle 19"/>
          <p:cNvSpPr/>
          <p:nvPr/>
        </p:nvSpPr>
        <p:spPr>
          <a:xfrm>
            <a:off x="574675" y="2609850"/>
            <a:ext cx="1866900" cy="9239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600" dirty="0">
                <a:solidFill>
                  <a:schemeClr val="tx1"/>
                </a:solidFill>
                <a:latin typeface="Gill Sans MT"/>
              </a:rPr>
              <a:t>Catch up Video has found a home in NZ</a:t>
            </a:r>
          </a:p>
        </p:txBody>
      </p:sp>
      <p:sp>
        <p:nvSpPr>
          <p:cNvPr id="2" name="Rounded Rectangle 1"/>
          <p:cNvSpPr/>
          <p:nvPr/>
        </p:nvSpPr>
        <p:spPr>
          <a:xfrm>
            <a:off x="1150143" y="18192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accent5">
                    <a:lumMod val="50000"/>
                  </a:schemeClr>
                </a:solidFill>
                <a:latin typeface="Bauhaus 93" pitchFamily="82" charset="0"/>
              </a:rPr>
              <a:t>1</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5298" name="Picture 25"/>
          <p:cNvPicPr>
            <a:picLocks noChangeAspect="1"/>
          </p:cNvPicPr>
          <p:nvPr/>
        </p:nvPicPr>
        <p:blipFill>
          <a:blip r:embed="rId3"/>
          <a:srcRect/>
          <a:stretch>
            <a:fillRect/>
          </a:stretch>
        </p:blipFill>
        <p:spPr bwMode="auto">
          <a:xfrm>
            <a:off x="7899400" y="6337300"/>
            <a:ext cx="919163" cy="231775"/>
          </a:xfrm>
          <a:prstGeom prst="rect">
            <a:avLst/>
          </a:prstGeom>
          <a:noFill/>
          <a:ln w="9525">
            <a:noFill/>
            <a:miter lim="800000"/>
            <a:headEnd/>
            <a:tailEnd/>
          </a:ln>
        </p:spPr>
      </p:pic>
      <p:grpSp>
        <p:nvGrpSpPr>
          <p:cNvPr id="55299" name="Group 3"/>
          <p:cNvGrpSpPr>
            <a:grpSpLocks/>
          </p:cNvGrpSpPr>
          <p:nvPr/>
        </p:nvGrpSpPr>
        <p:grpSpPr bwMode="auto">
          <a:xfrm>
            <a:off x="4800600" y="1247775"/>
            <a:ext cx="4017963" cy="4324350"/>
            <a:chOff x="4800600" y="1247775"/>
            <a:chExt cx="4017432" cy="4324350"/>
          </a:xfrm>
        </p:grpSpPr>
        <p:sp>
          <p:nvSpPr>
            <p:cNvPr id="3" name="Rounded Rectangle 2"/>
            <p:cNvSpPr/>
            <p:nvPr/>
          </p:nvSpPr>
          <p:spPr>
            <a:xfrm>
              <a:off x="4800600" y="1247775"/>
              <a:ext cx="4017432" cy="432435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a:p>
          </p:txBody>
        </p:sp>
        <p:grpSp>
          <p:nvGrpSpPr>
            <p:cNvPr id="55304" name="Group 1"/>
            <p:cNvGrpSpPr>
              <a:grpSpLocks/>
            </p:cNvGrpSpPr>
            <p:nvPr/>
          </p:nvGrpSpPr>
          <p:grpSpPr bwMode="auto">
            <a:xfrm>
              <a:off x="5107517" y="1397113"/>
              <a:ext cx="3403599" cy="3818460"/>
              <a:chOff x="2924175" y="386384"/>
              <a:chExt cx="6086475" cy="5303594"/>
            </a:xfrm>
          </p:grpSpPr>
          <p:pic>
            <p:nvPicPr>
              <p:cNvPr id="55305" name="Picture 2" descr="http://www.baptisttwentyone.com/wp-content/uploads/2010/02/refocus.jpg"/>
              <p:cNvPicPr>
                <a:picLocks noChangeAspect="1" noChangeArrowheads="1"/>
              </p:cNvPicPr>
              <p:nvPr/>
            </p:nvPicPr>
            <p:blipFill>
              <a:blip r:embed="rId4"/>
              <a:srcRect b="28296"/>
              <a:stretch>
                <a:fillRect/>
              </a:stretch>
            </p:blipFill>
            <p:spPr bwMode="auto">
              <a:xfrm>
                <a:off x="3226207" y="386384"/>
                <a:ext cx="5507406" cy="3859909"/>
              </a:xfrm>
              <a:prstGeom prst="rect">
                <a:avLst/>
              </a:prstGeom>
              <a:noFill/>
              <a:ln w="9525">
                <a:noFill/>
                <a:miter lim="800000"/>
                <a:headEnd/>
                <a:tailEnd/>
              </a:ln>
            </p:spPr>
          </p:pic>
          <p:sp>
            <p:nvSpPr>
              <p:cNvPr id="55306" name="TextBox 15"/>
              <p:cNvSpPr txBox="1">
                <a:spLocks noChangeArrowheads="1"/>
              </p:cNvSpPr>
              <p:nvPr/>
            </p:nvSpPr>
            <p:spPr bwMode="auto">
              <a:xfrm>
                <a:off x="2924175" y="4151043"/>
                <a:ext cx="6086475" cy="1538935"/>
              </a:xfrm>
              <a:prstGeom prst="rect">
                <a:avLst/>
              </a:prstGeom>
              <a:noFill/>
              <a:ln w="9525">
                <a:noFill/>
                <a:miter lim="800000"/>
                <a:headEnd/>
                <a:tailEnd/>
              </a:ln>
            </p:spPr>
            <p:txBody>
              <a:bodyPr>
                <a:spAutoFit/>
              </a:bodyPr>
              <a:lstStyle/>
              <a:p>
                <a:pPr algn="ctr"/>
                <a:r>
                  <a:rPr lang="en-NZ" sz="6600" b="1">
                    <a:solidFill>
                      <a:srgbClr val="C00000"/>
                    </a:solidFill>
                    <a:latin typeface="Bookman Old Style" pitchFamily="18" charset="0"/>
                  </a:rPr>
                  <a:t>VIDEO</a:t>
                </a:r>
              </a:p>
            </p:txBody>
          </p:sp>
        </p:grpSp>
      </p:grpSp>
      <p:sp>
        <p:nvSpPr>
          <p:cNvPr id="19" name="TextBox 18"/>
          <p:cNvSpPr txBox="1"/>
          <p:nvPr/>
        </p:nvSpPr>
        <p:spPr>
          <a:xfrm>
            <a:off x="401638" y="1171575"/>
            <a:ext cx="4275137" cy="4400550"/>
          </a:xfrm>
          <a:prstGeom prst="rect">
            <a:avLst/>
          </a:prstGeom>
          <a:noFill/>
        </p:spPr>
        <p:txBody>
          <a:bodyPr>
            <a:spAutoFit/>
          </a:bodyPr>
          <a:lstStyle/>
          <a:p>
            <a:pPr fontAlgn="auto">
              <a:spcBef>
                <a:spcPts val="0"/>
              </a:spcBef>
              <a:spcAft>
                <a:spcPts val="0"/>
              </a:spcAft>
              <a:defRPr/>
            </a:pPr>
            <a:r>
              <a:rPr lang="en-US" sz="4000" spc="600" dirty="0">
                <a:latin typeface="Gill Sans"/>
                <a:cs typeface="Gill Sans"/>
              </a:rPr>
              <a:t>Our FY12 strategy plays to our strengths and </a:t>
            </a:r>
            <a:r>
              <a:rPr lang="en-US" sz="4000" spc="600" dirty="0" err="1">
                <a:latin typeface="Gill Sans"/>
                <a:cs typeface="Gill Sans"/>
              </a:rPr>
              <a:t>capitalises</a:t>
            </a:r>
            <a:r>
              <a:rPr lang="en-US" sz="4000" spc="600" dirty="0">
                <a:latin typeface="Gill Sans"/>
                <a:cs typeface="Gill Sans"/>
              </a:rPr>
              <a:t> on market trends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8" name="Straight Connector 7"/>
          <p:cNvCxnSpPr/>
          <p:nvPr/>
        </p:nvCxnSpPr>
        <p:spPr>
          <a:xfrm>
            <a:off x="325438" y="1339850"/>
            <a:ext cx="8493125" cy="1588"/>
          </a:xfrm>
          <a:prstGeom prst="line">
            <a:avLst/>
          </a:prstGeom>
          <a:ln w="3175" cap="flat" cmpd="sng" algn="ctr">
            <a:solidFill>
              <a:srgbClr val="0500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7347" name="Title 4"/>
          <p:cNvSpPr txBox="1">
            <a:spLocks/>
          </p:cNvSpPr>
          <p:nvPr/>
        </p:nvSpPr>
        <p:spPr bwMode="auto">
          <a:xfrm>
            <a:off x="250825" y="407988"/>
            <a:ext cx="8364538" cy="792162"/>
          </a:xfrm>
          <a:prstGeom prst="rect">
            <a:avLst/>
          </a:prstGeom>
          <a:noFill/>
          <a:ln w="9525">
            <a:noFill/>
            <a:miter lim="800000"/>
            <a:headEnd/>
            <a:tailEnd/>
          </a:ln>
        </p:spPr>
        <p:txBody>
          <a:bodyPr anchor="ctr"/>
          <a:lstStyle/>
          <a:p>
            <a:r>
              <a:rPr lang="en-NZ" sz="2400">
                <a:latin typeface="Gill Sans MT" pitchFamily="34" charset="0"/>
                <a:ea typeface="ＭＳ Ｐゴシック"/>
                <a:cs typeface="ＭＳ Ｐゴシック"/>
              </a:rPr>
              <a:t>Digital Media strategy for success</a:t>
            </a:r>
          </a:p>
          <a:p>
            <a:endParaRPr lang="en-NZ" sz="2400">
              <a:latin typeface="Gill Sans MT" pitchFamily="34" charset="0"/>
              <a:ea typeface="ＭＳ Ｐゴシック"/>
              <a:cs typeface="ＭＳ Ｐゴシック"/>
            </a:endParaRPr>
          </a:p>
        </p:txBody>
      </p:sp>
      <p:sp>
        <p:nvSpPr>
          <p:cNvPr id="10" name="Rectangle 9"/>
          <p:cNvSpPr/>
          <p:nvPr/>
        </p:nvSpPr>
        <p:spPr>
          <a:xfrm>
            <a:off x="293688" y="1419225"/>
            <a:ext cx="8572500" cy="180975"/>
          </a:xfrm>
          <a:prstGeom prst="rect">
            <a:avLst/>
          </a:prstGeom>
          <a:solidFill>
            <a:srgbClr val="33CC33">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050" dirty="0">
                <a:solidFill>
                  <a:schemeClr val="tx1"/>
                </a:solidFill>
                <a:latin typeface="Gill Sans MT"/>
              </a:rPr>
              <a:t>FISCAL</a:t>
            </a:r>
          </a:p>
        </p:txBody>
      </p:sp>
      <p:sp>
        <p:nvSpPr>
          <p:cNvPr id="11" name="Rectangle 10"/>
          <p:cNvSpPr/>
          <p:nvPr/>
        </p:nvSpPr>
        <p:spPr>
          <a:xfrm>
            <a:off x="293688" y="1657350"/>
            <a:ext cx="8572500" cy="438150"/>
          </a:xfrm>
          <a:prstGeom prst="rect">
            <a:avLst/>
          </a:prstGeom>
          <a:solidFill>
            <a:srgbClr val="33CC33">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050" dirty="0">
                <a:solidFill>
                  <a:schemeClr val="tx1"/>
                </a:solidFill>
                <a:latin typeface="Gill Sans MT"/>
              </a:rPr>
              <a:t>Transform Digital Media</a:t>
            </a:r>
          </a:p>
        </p:txBody>
      </p:sp>
      <p:sp>
        <p:nvSpPr>
          <p:cNvPr id="12" name="Rectangle 11"/>
          <p:cNvSpPr/>
          <p:nvPr/>
        </p:nvSpPr>
        <p:spPr>
          <a:xfrm>
            <a:off x="285750" y="2162175"/>
            <a:ext cx="2808288" cy="438150"/>
          </a:xfrm>
          <a:prstGeom prst="rect">
            <a:avLst/>
          </a:prstGeom>
          <a:solidFill>
            <a:srgbClr val="33CC33">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050" dirty="0">
                <a:solidFill>
                  <a:schemeClr val="tx1"/>
                </a:solidFill>
                <a:latin typeface="Gill Sans MT"/>
              </a:rPr>
              <a:t>Increase video consumption and sponsorship assets</a:t>
            </a:r>
          </a:p>
        </p:txBody>
      </p:sp>
      <p:sp>
        <p:nvSpPr>
          <p:cNvPr id="13" name="Rectangle 12"/>
          <p:cNvSpPr/>
          <p:nvPr/>
        </p:nvSpPr>
        <p:spPr>
          <a:xfrm>
            <a:off x="3170238" y="2162175"/>
            <a:ext cx="2808287" cy="438150"/>
          </a:xfrm>
          <a:prstGeom prst="rect">
            <a:avLst/>
          </a:prstGeom>
          <a:solidFill>
            <a:srgbClr val="33CC33">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050" dirty="0">
                <a:solidFill>
                  <a:schemeClr val="tx1"/>
                </a:solidFill>
                <a:latin typeface="Gill Sans MT"/>
              </a:rPr>
              <a:t>Reduce investment into and risk profile of static assets</a:t>
            </a:r>
          </a:p>
        </p:txBody>
      </p:sp>
      <p:sp>
        <p:nvSpPr>
          <p:cNvPr id="14" name="Rectangle 13"/>
          <p:cNvSpPr/>
          <p:nvPr/>
        </p:nvSpPr>
        <p:spPr>
          <a:xfrm>
            <a:off x="6062663" y="2162175"/>
            <a:ext cx="2806700" cy="438150"/>
          </a:xfrm>
          <a:prstGeom prst="rect">
            <a:avLst/>
          </a:prstGeom>
          <a:solidFill>
            <a:srgbClr val="33CC33">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050" dirty="0">
                <a:solidFill>
                  <a:schemeClr val="tx1"/>
                </a:solidFill>
                <a:latin typeface="Gill Sans MT"/>
              </a:rPr>
              <a:t>Eliminate unprofitable activities</a:t>
            </a:r>
          </a:p>
        </p:txBody>
      </p:sp>
      <p:sp>
        <p:nvSpPr>
          <p:cNvPr id="15" name="Rectangle 14"/>
          <p:cNvSpPr/>
          <p:nvPr/>
        </p:nvSpPr>
        <p:spPr>
          <a:xfrm>
            <a:off x="293688" y="2714625"/>
            <a:ext cx="8572500" cy="180975"/>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050" dirty="0">
                <a:solidFill>
                  <a:schemeClr val="tx1"/>
                </a:solidFill>
                <a:latin typeface="Gill Sans MT"/>
              </a:rPr>
              <a:t>EXTERNAL</a:t>
            </a:r>
          </a:p>
        </p:txBody>
      </p:sp>
      <p:sp>
        <p:nvSpPr>
          <p:cNvPr id="16" name="Rectangle 15"/>
          <p:cNvSpPr/>
          <p:nvPr/>
        </p:nvSpPr>
        <p:spPr>
          <a:xfrm>
            <a:off x="285750" y="2952750"/>
            <a:ext cx="4248150" cy="438150"/>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050" dirty="0">
                <a:solidFill>
                  <a:schemeClr val="tx1"/>
                </a:solidFill>
                <a:latin typeface="Gill Sans MT"/>
              </a:rPr>
              <a:t>Be the market leader in integrated customer engagement for advertisers across TV and digital</a:t>
            </a:r>
          </a:p>
        </p:txBody>
      </p:sp>
      <p:sp>
        <p:nvSpPr>
          <p:cNvPr id="17" name="Rectangle 16"/>
          <p:cNvSpPr/>
          <p:nvPr/>
        </p:nvSpPr>
        <p:spPr>
          <a:xfrm>
            <a:off x="4618038" y="2952750"/>
            <a:ext cx="4248150" cy="438150"/>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050" dirty="0">
                <a:solidFill>
                  <a:schemeClr val="tx1"/>
                </a:solidFill>
                <a:latin typeface="Gill Sans MT"/>
              </a:rPr>
              <a:t>Be the market leader in online video advertising solutions</a:t>
            </a:r>
          </a:p>
        </p:txBody>
      </p:sp>
      <p:sp>
        <p:nvSpPr>
          <p:cNvPr id="18" name="Rectangle 17"/>
          <p:cNvSpPr/>
          <p:nvPr/>
        </p:nvSpPr>
        <p:spPr>
          <a:xfrm>
            <a:off x="293688" y="3514725"/>
            <a:ext cx="8572500" cy="180975"/>
          </a:xfrm>
          <a:prstGeom prst="rect">
            <a:avLst/>
          </a:prstGeom>
          <a:solidFill>
            <a:srgbClr val="FFC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050" dirty="0">
                <a:solidFill>
                  <a:schemeClr val="tx1"/>
                </a:solidFill>
                <a:latin typeface="Gill Sans MT"/>
              </a:rPr>
              <a:t>INTERNAL</a:t>
            </a:r>
          </a:p>
        </p:txBody>
      </p:sp>
      <p:sp>
        <p:nvSpPr>
          <p:cNvPr id="19" name="Rectangle 18"/>
          <p:cNvSpPr/>
          <p:nvPr/>
        </p:nvSpPr>
        <p:spPr>
          <a:xfrm>
            <a:off x="296863" y="3752850"/>
            <a:ext cx="1674812" cy="1438275"/>
          </a:xfrm>
          <a:prstGeom prst="rect">
            <a:avLst/>
          </a:prstGeom>
          <a:solidFill>
            <a:srgbClr val="FFC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050" dirty="0">
                <a:solidFill>
                  <a:schemeClr val="tx1"/>
                </a:solidFill>
                <a:latin typeface="Gill Sans MT"/>
              </a:rPr>
              <a:t>Implement a P&amp;L structure with true cost and revenue</a:t>
            </a:r>
          </a:p>
        </p:txBody>
      </p:sp>
      <p:sp>
        <p:nvSpPr>
          <p:cNvPr id="20" name="Rectangle 19"/>
          <p:cNvSpPr/>
          <p:nvPr/>
        </p:nvSpPr>
        <p:spPr>
          <a:xfrm>
            <a:off x="2014538" y="3752850"/>
            <a:ext cx="1674812" cy="1438275"/>
          </a:xfrm>
          <a:prstGeom prst="rect">
            <a:avLst/>
          </a:prstGeom>
          <a:solidFill>
            <a:srgbClr val="FFC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050" dirty="0">
                <a:solidFill>
                  <a:schemeClr val="tx1"/>
                </a:solidFill>
                <a:latin typeface="Gill Sans MT"/>
              </a:rPr>
              <a:t>Create a clear and communicated GTMS for DM focused on, but not limited to, video and sponsorship</a:t>
            </a:r>
          </a:p>
        </p:txBody>
      </p:sp>
      <p:sp>
        <p:nvSpPr>
          <p:cNvPr id="21" name="Rectangle 20"/>
          <p:cNvSpPr/>
          <p:nvPr/>
        </p:nvSpPr>
        <p:spPr>
          <a:xfrm>
            <a:off x="3732213" y="3752850"/>
            <a:ext cx="1674812" cy="1438275"/>
          </a:xfrm>
          <a:prstGeom prst="rect">
            <a:avLst/>
          </a:prstGeom>
          <a:solidFill>
            <a:srgbClr val="FFC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050" dirty="0">
                <a:solidFill>
                  <a:schemeClr val="tx1"/>
                </a:solidFill>
                <a:latin typeface="Gill Sans MT"/>
              </a:rPr>
              <a:t>Lift video consumption in news and TVNZ </a:t>
            </a:r>
            <a:r>
              <a:rPr lang="en-NZ" sz="1050" dirty="0" err="1">
                <a:solidFill>
                  <a:schemeClr val="tx1"/>
                </a:solidFill>
                <a:latin typeface="Gill Sans MT"/>
              </a:rPr>
              <a:t>Ondemand</a:t>
            </a:r>
            <a:r>
              <a:rPr lang="en-NZ" sz="1050" dirty="0">
                <a:solidFill>
                  <a:schemeClr val="tx1"/>
                </a:solidFill>
                <a:latin typeface="Gill Sans MT"/>
              </a:rPr>
              <a:t> by 40% and 20% respectively</a:t>
            </a:r>
          </a:p>
        </p:txBody>
      </p:sp>
      <p:sp>
        <p:nvSpPr>
          <p:cNvPr id="22" name="Rectangle 21"/>
          <p:cNvSpPr/>
          <p:nvPr/>
        </p:nvSpPr>
        <p:spPr>
          <a:xfrm>
            <a:off x="5449888" y="3752850"/>
            <a:ext cx="1674812" cy="1438275"/>
          </a:xfrm>
          <a:prstGeom prst="rect">
            <a:avLst/>
          </a:prstGeom>
          <a:solidFill>
            <a:srgbClr val="FFC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050" dirty="0">
                <a:solidFill>
                  <a:schemeClr val="tx1"/>
                </a:solidFill>
                <a:latin typeface="Gill Sans MT"/>
              </a:rPr>
              <a:t>Lead the market with key video syndication partnerships</a:t>
            </a:r>
          </a:p>
        </p:txBody>
      </p:sp>
      <p:sp>
        <p:nvSpPr>
          <p:cNvPr id="23" name="Rectangle 22"/>
          <p:cNvSpPr/>
          <p:nvPr/>
        </p:nvSpPr>
        <p:spPr>
          <a:xfrm>
            <a:off x="293688" y="5257800"/>
            <a:ext cx="8572500" cy="180975"/>
          </a:xfrm>
          <a:prstGeom prst="rect">
            <a:avLst/>
          </a:prstGeom>
          <a:solidFill>
            <a:srgbClr val="3399FF">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050" dirty="0">
                <a:solidFill>
                  <a:schemeClr val="tx1"/>
                </a:solidFill>
                <a:latin typeface="Gill Sans MT"/>
              </a:rPr>
              <a:t>LEARNING &amp; DEVELOPMENT</a:t>
            </a:r>
          </a:p>
        </p:txBody>
      </p:sp>
      <p:sp>
        <p:nvSpPr>
          <p:cNvPr id="25" name="Rectangle 24"/>
          <p:cNvSpPr/>
          <p:nvPr/>
        </p:nvSpPr>
        <p:spPr>
          <a:xfrm>
            <a:off x="296863" y="5495925"/>
            <a:ext cx="1366837" cy="1171575"/>
          </a:xfrm>
          <a:prstGeom prst="rect">
            <a:avLst/>
          </a:prstGeom>
          <a:solidFill>
            <a:srgbClr val="3399FF">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050" dirty="0">
                <a:solidFill>
                  <a:schemeClr val="tx1"/>
                </a:solidFill>
                <a:latin typeface="Gill Sans MT"/>
              </a:rPr>
              <a:t>Ring fence costs for the delivery of marketing and public service components of digital media</a:t>
            </a:r>
          </a:p>
        </p:txBody>
      </p:sp>
      <p:sp>
        <p:nvSpPr>
          <p:cNvPr id="26" name="Rectangle 25"/>
          <p:cNvSpPr/>
          <p:nvPr/>
        </p:nvSpPr>
        <p:spPr>
          <a:xfrm>
            <a:off x="1736725" y="5495925"/>
            <a:ext cx="1368425" cy="1171575"/>
          </a:xfrm>
          <a:prstGeom prst="rect">
            <a:avLst/>
          </a:prstGeom>
          <a:solidFill>
            <a:srgbClr val="3399FF">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050" dirty="0">
                <a:solidFill>
                  <a:schemeClr val="tx1"/>
                </a:solidFill>
                <a:latin typeface="Gill Sans MT"/>
              </a:rPr>
              <a:t>Reshape planning and relationship with Sales</a:t>
            </a:r>
          </a:p>
        </p:txBody>
      </p:sp>
      <p:sp>
        <p:nvSpPr>
          <p:cNvPr id="27" name="Rectangle 26"/>
          <p:cNvSpPr/>
          <p:nvPr/>
        </p:nvSpPr>
        <p:spPr>
          <a:xfrm>
            <a:off x="3176588" y="5495925"/>
            <a:ext cx="1368425" cy="1171575"/>
          </a:xfrm>
          <a:prstGeom prst="rect">
            <a:avLst/>
          </a:prstGeom>
          <a:solidFill>
            <a:srgbClr val="3399FF">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050" dirty="0">
                <a:solidFill>
                  <a:schemeClr val="tx1"/>
                </a:solidFill>
                <a:latin typeface="Gill Sans MT"/>
              </a:rPr>
              <a:t>Ensure DM is an integrated component of TVNZ’s marketing communications</a:t>
            </a:r>
          </a:p>
        </p:txBody>
      </p:sp>
      <p:sp>
        <p:nvSpPr>
          <p:cNvPr id="28" name="Rectangle 27"/>
          <p:cNvSpPr/>
          <p:nvPr/>
        </p:nvSpPr>
        <p:spPr>
          <a:xfrm>
            <a:off x="4616450" y="5514975"/>
            <a:ext cx="1368425" cy="1171575"/>
          </a:xfrm>
          <a:prstGeom prst="rect">
            <a:avLst/>
          </a:prstGeom>
          <a:solidFill>
            <a:srgbClr val="3399FF">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050" dirty="0">
                <a:solidFill>
                  <a:schemeClr val="tx1"/>
                </a:solidFill>
                <a:latin typeface="Gill Sans MT"/>
              </a:rPr>
              <a:t>Video platform upgrade: improve automation, roadmaps and monetisation of the video platform</a:t>
            </a:r>
          </a:p>
        </p:txBody>
      </p:sp>
      <p:sp>
        <p:nvSpPr>
          <p:cNvPr id="29" name="Rectangle 28"/>
          <p:cNvSpPr/>
          <p:nvPr/>
        </p:nvSpPr>
        <p:spPr>
          <a:xfrm>
            <a:off x="7497763" y="5514975"/>
            <a:ext cx="1368425" cy="1171575"/>
          </a:xfrm>
          <a:prstGeom prst="rect">
            <a:avLst/>
          </a:prstGeom>
          <a:solidFill>
            <a:srgbClr val="3399FF">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050" dirty="0">
                <a:solidFill>
                  <a:schemeClr val="tx1"/>
                </a:solidFill>
                <a:latin typeface="Gill Sans MT"/>
              </a:rPr>
              <a:t>Review content production tools and processes to reduce overhead required to create content</a:t>
            </a:r>
          </a:p>
        </p:txBody>
      </p:sp>
      <p:sp>
        <p:nvSpPr>
          <p:cNvPr id="30" name="Rectangle 29"/>
          <p:cNvSpPr/>
          <p:nvPr/>
        </p:nvSpPr>
        <p:spPr>
          <a:xfrm>
            <a:off x="6056313" y="5514975"/>
            <a:ext cx="1368425" cy="1171575"/>
          </a:xfrm>
          <a:prstGeom prst="rect">
            <a:avLst/>
          </a:prstGeom>
          <a:solidFill>
            <a:srgbClr val="3399FF">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050" dirty="0">
                <a:solidFill>
                  <a:schemeClr val="tx1"/>
                </a:solidFill>
                <a:latin typeface="Gill Sans MT"/>
              </a:rPr>
              <a:t>Drive a campaign for the </a:t>
            </a:r>
            <a:r>
              <a:rPr lang="en-NZ" sz="1050" dirty="0" err="1">
                <a:solidFill>
                  <a:schemeClr val="tx1"/>
                </a:solidFill>
                <a:latin typeface="Gill Sans MT"/>
              </a:rPr>
              <a:t>unmetering</a:t>
            </a:r>
            <a:r>
              <a:rPr lang="en-NZ" sz="1050" dirty="0">
                <a:solidFill>
                  <a:schemeClr val="tx1"/>
                </a:solidFill>
                <a:latin typeface="Gill Sans MT"/>
              </a:rPr>
              <a:t> of 20% of NZ’s broadband population</a:t>
            </a:r>
          </a:p>
        </p:txBody>
      </p:sp>
      <p:sp>
        <p:nvSpPr>
          <p:cNvPr id="31" name="Rectangle 30"/>
          <p:cNvSpPr/>
          <p:nvPr/>
        </p:nvSpPr>
        <p:spPr>
          <a:xfrm>
            <a:off x="7186613" y="3752850"/>
            <a:ext cx="1674812" cy="1438275"/>
          </a:xfrm>
          <a:prstGeom prst="rect">
            <a:avLst/>
          </a:prstGeom>
          <a:solidFill>
            <a:srgbClr val="FFC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050" dirty="0">
                <a:solidFill>
                  <a:schemeClr val="tx1"/>
                </a:solidFill>
                <a:latin typeface="Gill Sans MT"/>
              </a:rPr>
              <a:t>Reduce or redeploy resources allocated to static</a:t>
            </a:r>
          </a:p>
          <a:p>
            <a:pPr algn="ctr" fontAlgn="auto">
              <a:spcBef>
                <a:spcPts val="0"/>
              </a:spcBef>
              <a:spcAft>
                <a:spcPts val="0"/>
              </a:spcAft>
              <a:defRPr/>
            </a:pPr>
            <a:endParaRPr lang="en-NZ" sz="1050" dirty="0">
              <a:solidFill>
                <a:schemeClr val="tx1"/>
              </a:solidFill>
              <a:latin typeface="Gill Sans MT"/>
            </a:endParaRPr>
          </a:p>
          <a:p>
            <a:pPr algn="ctr" fontAlgn="auto">
              <a:spcBef>
                <a:spcPts val="0"/>
              </a:spcBef>
              <a:spcAft>
                <a:spcPts val="0"/>
              </a:spcAft>
              <a:defRPr/>
            </a:pPr>
            <a:r>
              <a:rPr lang="en-NZ" sz="1050" dirty="0">
                <a:solidFill>
                  <a:schemeClr val="tx1"/>
                </a:solidFill>
                <a:latin typeface="Gill Sans MT"/>
              </a:rPr>
              <a:t>Only create static if it is a profitable component of a sponsorship and a pathway to video</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8" name="Straight Connector 7"/>
          <p:cNvCxnSpPr/>
          <p:nvPr/>
        </p:nvCxnSpPr>
        <p:spPr>
          <a:xfrm>
            <a:off x="325438" y="1339850"/>
            <a:ext cx="8493125" cy="1588"/>
          </a:xfrm>
          <a:prstGeom prst="line">
            <a:avLst/>
          </a:prstGeom>
          <a:ln w="3175" cap="flat" cmpd="sng" algn="ctr">
            <a:solidFill>
              <a:srgbClr val="0500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 name="Title 4"/>
          <p:cNvSpPr txBox="1">
            <a:spLocks/>
          </p:cNvSpPr>
          <p:nvPr/>
        </p:nvSpPr>
        <p:spPr>
          <a:xfrm>
            <a:off x="250825" y="407988"/>
            <a:ext cx="8364538" cy="792162"/>
          </a:xfrm>
          <a:prstGeom prst="rect">
            <a:avLst/>
          </a:prstGeom>
        </p:spPr>
        <p:txBody>
          <a:bodyPr anchor="ctr">
            <a:normAutofit lnSpcReduction="10000"/>
          </a:bodyPr>
          <a:lstStyle>
            <a:defPPr>
              <a:defRPr lang="en-US"/>
            </a:defPPr>
            <a:lvl1pPr>
              <a:spcBef>
                <a:spcPct val="0"/>
              </a:spcBef>
              <a:buNone/>
              <a:defRPr sz="2400">
                <a:latin typeface="Gill Sans MT"/>
                <a:ea typeface="ＭＳ Ｐゴシック" pitchFamily="34" charset="-128"/>
                <a:cs typeface="+mj-cs"/>
              </a:defRPr>
            </a:lvl1pPr>
          </a:lstStyle>
          <a:p>
            <a:pPr fontAlgn="auto">
              <a:spcAft>
                <a:spcPts val="0"/>
              </a:spcAft>
              <a:defRPr/>
            </a:pPr>
            <a:r>
              <a:rPr lang="en-NZ" dirty="0"/>
              <a:t>To support the strategy and deliver the revenue we have a </a:t>
            </a:r>
            <a:r>
              <a:rPr lang="en-NZ" dirty="0" err="1"/>
              <a:t>Gameplan</a:t>
            </a:r>
            <a:r>
              <a:rPr lang="en-NZ" dirty="0"/>
              <a:t> for each </a:t>
            </a:r>
            <a:r>
              <a:rPr lang="en-NZ" dirty="0" smtClean="0"/>
              <a:t>product</a:t>
            </a:r>
            <a:endParaRPr lang="en-NZ" dirty="0"/>
          </a:p>
        </p:txBody>
      </p:sp>
      <p:pic>
        <p:nvPicPr>
          <p:cNvPr id="71683" name="Picture 4"/>
          <p:cNvPicPr>
            <a:picLocks noChangeAspect="1"/>
          </p:cNvPicPr>
          <p:nvPr/>
        </p:nvPicPr>
        <p:blipFill>
          <a:blip r:embed="rId3"/>
          <a:srcRect/>
          <a:stretch>
            <a:fillRect/>
          </a:stretch>
        </p:blipFill>
        <p:spPr bwMode="auto">
          <a:xfrm>
            <a:off x="7899400" y="6337300"/>
            <a:ext cx="919163" cy="231775"/>
          </a:xfrm>
          <a:prstGeom prst="rect">
            <a:avLst/>
          </a:prstGeom>
          <a:noFill/>
          <a:ln w="9525">
            <a:noFill/>
            <a:miter lim="800000"/>
            <a:headEnd/>
            <a:tailEnd/>
          </a:ln>
        </p:spPr>
      </p:pic>
      <p:sp>
        <p:nvSpPr>
          <p:cNvPr id="16" name="Rectangle 15"/>
          <p:cNvSpPr/>
          <p:nvPr/>
        </p:nvSpPr>
        <p:spPr>
          <a:xfrm>
            <a:off x="1447801" y="1666875"/>
            <a:ext cx="2160000" cy="1524000"/>
          </a:xfrm>
          <a:prstGeom prst="rect">
            <a:avLst/>
          </a:prstGeom>
          <a:solidFill>
            <a:schemeClr val="accent5">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r>
              <a:rPr lang="en-NZ" dirty="0" err="1">
                <a:latin typeface="Gill Sans MT"/>
              </a:rPr>
              <a:t>Ondemand</a:t>
            </a:r>
            <a:endParaRPr lang="en-NZ" dirty="0">
              <a:latin typeface="Gill Sans MT"/>
            </a:endParaRPr>
          </a:p>
        </p:txBody>
      </p:sp>
      <p:sp>
        <p:nvSpPr>
          <p:cNvPr id="18" name="Rectangle 17"/>
          <p:cNvSpPr/>
          <p:nvPr/>
        </p:nvSpPr>
        <p:spPr>
          <a:xfrm>
            <a:off x="3643314" y="1666875"/>
            <a:ext cx="2160000" cy="1524000"/>
          </a:xfrm>
          <a:prstGeom prst="rect">
            <a:avLst/>
          </a:prstGeom>
          <a:solidFill>
            <a:schemeClr val="accent5">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r>
              <a:rPr lang="en-NZ" dirty="0">
                <a:latin typeface="Gill Sans MT"/>
              </a:rPr>
              <a:t>News</a:t>
            </a:r>
          </a:p>
        </p:txBody>
      </p:sp>
      <p:sp>
        <p:nvSpPr>
          <p:cNvPr id="22" name="Rectangle 21"/>
          <p:cNvSpPr/>
          <p:nvPr/>
        </p:nvSpPr>
        <p:spPr>
          <a:xfrm>
            <a:off x="5838826" y="1666875"/>
            <a:ext cx="2160000" cy="1524000"/>
          </a:xfrm>
          <a:prstGeom prst="rect">
            <a:avLst/>
          </a:prstGeom>
          <a:solidFill>
            <a:schemeClr val="accent5">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r>
              <a:rPr lang="en-NZ" dirty="0">
                <a:latin typeface="Gill Sans MT"/>
              </a:rPr>
              <a:t>Entertainment</a:t>
            </a:r>
          </a:p>
        </p:txBody>
      </p:sp>
      <p:pic>
        <p:nvPicPr>
          <p:cNvPr id="71693" name="Picture 3"/>
          <p:cNvPicPr>
            <a:picLocks noChangeArrowheads="1"/>
          </p:cNvPicPr>
          <p:nvPr/>
        </p:nvPicPr>
        <p:blipFill>
          <a:blip r:embed="rId4"/>
          <a:srcRect l="11464" t="10971" r="12357" b="26144"/>
          <a:stretch>
            <a:fillRect/>
          </a:stretch>
        </p:blipFill>
        <p:spPr bwMode="auto">
          <a:xfrm>
            <a:off x="1757363" y="2117725"/>
            <a:ext cx="1541462" cy="958850"/>
          </a:xfrm>
          <a:prstGeom prst="rect">
            <a:avLst/>
          </a:prstGeom>
          <a:noFill/>
          <a:ln w="9525">
            <a:noFill/>
            <a:miter lim="800000"/>
            <a:headEnd/>
            <a:tailEnd/>
          </a:ln>
        </p:spPr>
      </p:pic>
      <p:pic>
        <p:nvPicPr>
          <p:cNvPr id="71694" name="Picture 4"/>
          <p:cNvPicPr>
            <a:picLocks noChangeArrowheads="1"/>
          </p:cNvPicPr>
          <p:nvPr/>
        </p:nvPicPr>
        <p:blipFill>
          <a:blip r:embed="rId5"/>
          <a:srcRect l="11772" t="11812" r="12917" b="20010"/>
          <a:stretch>
            <a:fillRect/>
          </a:stretch>
        </p:blipFill>
        <p:spPr bwMode="auto">
          <a:xfrm>
            <a:off x="3952875" y="2117725"/>
            <a:ext cx="1541463" cy="958850"/>
          </a:xfrm>
          <a:prstGeom prst="rect">
            <a:avLst/>
          </a:prstGeom>
          <a:noFill/>
          <a:ln w="9525">
            <a:noFill/>
            <a:miter lim="800000"/>
            <a:headEnd/>
            <a:tailEnd/>
          </a:ln>
        </p:spPr>
      </p:pic>
      <p:pic>
        <p:nvPicPr>
          <p:cNvPr id="71695" name="Picture 2"/>
          <p:cNvPicPr>
            <a:picLocks noChangeArrowheads="1"/>
          </p:cNvPicPr>
          <p:nvPr/>
        </p:nvPicPr>
        <p:blipFill>
          <a:blip r:embed="rId6"/>
          <a:srcRect l="10005" t="10970" r="11887" b="28496"/>
          <a:stretch>
            <a:fillRect/>
          </a:stretch>
        </p:blipFill>
        <p:spPr bwMode="auto">
          <a:xfrm>
            <a:off x="6148388" y="2114550"/>
            <a:ext cx="1541462" cy="958850"/>
          </a:xfrm>
          <a:prstGeom prst="rect">
            <a:avLst/>
          </a:prstGeom>
          <a:noFill/>
          <a:ln w="9525">
            <a:noFill/>
            <a:miter lim="800000"/>
            <a:headEnd/>
            <a:tailEnd/>
          </a:ln>
        </p:spPr>
      </p:pic>
      <p:sp>
        <p:nvSpPr>
          <p:cNvPr id="26" name="Rectangle 25"/>
          <p:cNvSpPr/>
          <p:nvPr/>
        </p:nvSpPr>
        <p:spPr>
          <a:xfrm>
            <a:off x="1602189" y="3448050"/>
            <a:ext cx="1851225" cy="1600200"/>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lstStyle/>
          <a:p>
            <a:pPr marL="228600" indent="-228600" fontAlgn="auto">
              <a:spcBef>
                <a:spcPts val="600"/>
              </a:spcBef>
              <a:spcAft>
                <a:spcPts val="0"/>
              </a:spcAft>
              <a:buFont typeface="+mj-lt"/>
              <a:buAutoNum type="arabicPeriod"/>
              <a:defRPr/>
            </a:pPr>
            <a:r>
              <a:rPr lang="en-NZ" sz="1200" dirty="0">
                <a:solidFill>
                  <a:schemeClr val="tx1"/>
                </a:solidFill>
                <a:latin typeface="Gill Sans MT"/>
              </a:rPr>
              <a:t>Syndicate and Embed for reach</a:t>
            </a:r>
          </a:p>
          <a:p>
            <a:pPr marL="228600" indent="-228600" fontAlgn="auto">
              <a:spcBef>
                <a:spcPts val="600"/>
              </a:spcBef>
              <a:spcAft>
                <a:spcPts val="0"/>
              </a:spcAft>
              <a:buFont typeface="+mj-lt"/>
              <a:buAutoNum type="arabicPeriod"/>
              <a:defRPr/>
            </a:pPr>
            <a:r>
              <a:rPr lang="en-NZ" sz="1200" dirty="0">
                <a:solidFill>
                  <a:schemeClr val="tx1"/>
                </a:solidFill>
                <a:latin typeface="Gill Sans MT"/>
              </a:rPr>
              <a:t>Distribute to Mobile and OTT devices</a:t>
            </a:r>
          </a:p>
        </p:txBody>
      </p:sp>
      <p:sp>
        <p:nvSpPr>
          <p:cNvPr id="27" name="Rectangle 26"/>
          <p:cNvSpPr/>
          <p:nvPr/>
        </p:nvSpPr>
        <p:spPr>
          <a:xfrm>
            <a:off x="3797702" y="3448050"/>
            <a:ext cx="1851225" cy="1600200"/>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lstStyle/>
          <a:p>
            <a:pPr marL="228600" indent="-228600" fontAlgn="auto">
              <a:spcBef>
                <a:spcPts val="600"/>
              </a:spcBef>
              <a:spcAft>
                <a:spcPts val="0"/>
              </a:spcAft>
              <a:buFont typeface="+mj-lt"/>
              <a:buAutoNum type="arabicPeriod"/>
              <a:defRPr/>
            </a:pPr>
            <a:r>
              <a:rPr lang="en-NZ" sz="1200" dirty="0">
                <a:solidFill>
                  <a:schemeClr val="tx1"/>
                </a:solidFill>
                <a:latin typeface="Gill Sans MT"/>
              </a:rPr>
              <a:t>Syndicate and Embed for reach</a:t>
            </a:r>
          </a:p>
          <a:p>
            <a:pPr marL="228600" indent="-228600" fontAlgn="auto">
              <a:spcBef>
                <a:spcPts val="600"/>
              </a:spcBef>
              <a:spcAft>
                <a:spcPts val="0"/>
              </a:spcAft>
              <a:buFont typeface="+mj-lt"/>
              <a:buAutoNum type="arabicPeriod"/>
              <a:defRPr/>
            </a:pPr>
            <a:r>
              <a:rPr lang="en-NZ" sz="1200" dirty="0">
                <a:solidFill>
                  <a:schemeClr val="tx1"/>
                </a:solidFill>
                <a:latin typeface="Gill Sans MT"/>
              </a:rPr>
              <a:t>Breaking news video</a:t>
            </a:r>
          </a:p>
        </p:txBody>
      </p:sp>
      <p:sp>
        <p:nvSpPr>
          <p:cNvPr id="28" name="Rectangle 27"/>
          <p:cNvSpPr/>
          <p:nvPr/>
        </p:nvSpPr>
        <p:spPr>
          <a:xfrm>
            <a:off x="5993214" y="3448050"/>
            <a:ext cx="1851225" cy="1600200"/>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lstStyle/>
          <a:p>
            <a:pPr marL="228600" indent="-228600" fontAlgn="auto">
              <a:spcBef>
                <a:spcPts val="600"/>
              </a:spcBef>
              <a:spcAft>
                <a:spcPts val="0"/>
              </a:spcAft>
              <a:buFont typeface="+mj-lt"/>
              <a:buAutoNum type="arabicPeriod"/>
              <a:defRPr/>
            </a:pPr>
            <a:r>
              <a:rPr lang="en-NZ" sz="1200" dirty="0">
                <a:solidFill>
                  <a:schemeClr val="tx1"/>
                </a:solidFill>
                <a:latin typeface="Gill Sans MT"/>
              </a:rPr>
              <a:t>Focus resources on commercial Integrations</a:t>
            </a:r>
          </a:p>
          <a:p>
            <a:pPr marL="228600" indent="-228600" fontAlgn="auto">
              <a:spcBef>
                <a:spcPts val="600"/>
              </a:spcBef>
              <a:spcAft>
                <a:spcPts val="0"/>
              </a:spcAft>
              <a:buFont typeface="+mj-lt"/>
              <a:buAutoNum type="arabicPeriod"/>
              <a:defRPr/>
            </a:pPr>
            <a:r>
              <a:rPr lang="en-NZ" sz="1200" dirty="0">
                <a:solidFill>
                  <a:schemeClr val="tx1"/>
                </a:solidFill>
                <a:latin typeface="Gill Sans MT"/>
              </a:rPr>
              <a:t> Driving users to TVNZ </a:t>
            </a:r>
            <a:r>
              <a:rPr lang="en-NZ" sz="1200" dirty="0" err="1">
                <a:solidFill>
                  <a:schemeClr val="tx1"/>
                </a:solidFill>
                <a:latin typeface="Gill Sans MT"/>
              </a:rPr>
              <a:t>Ondemand</a:t>
            </a:r>
            <a:endParaRPr lang="en-NZ" sz="1200" dirty="0">
              <a:solidFill>
                <a:schemeClr val="tx1"/>
              </a:solidFill>
              <a:latin typeface="Gill Sans MT"/>
            </a:endParaRPr>
          </a:p>
        </p:txBody>
      </p:sp>
      <p:sp>
        <p:nvSpPr>
          <p:cNvPr id="29" name="Rectangle 28"/>
          <p:cNvSpPr/>
          <p:nvPr/>
        </p:nvSpPr>
        <p:spPr>
          <a:xfrm>
            <a:off x="174625" y="3919538"/>
            <a:ext cx="1273175" cy="657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r>
              <a:rPr lang="en-NZ" sz="1600" dirty="0" err="1">
                <a:solidFill>
                  <a:schemeClr val="tx1"/>
                </a:solidFill>
                <a:latin typeface="Gill Sans MT"/>
              </a:rPr>
              <a:t>Gameplan</a:t>
            </a:r>
            <a:r>
              <a:rPr lang="en-NZ" sz="1600" dirty="0">
                <a:solidFill>
                  <a:schemeClr val="tx1"/>
                </a:solidFill>
                <a:latin typeface="Gill Sans MT"/>
              </a:rPr>
              <a:t> initiatives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8" name="Straight Connector 7"/>
          <p:cNvCxnSpPr/>
          <p:nvPr/>
        </p:nvCxnSpPr>
        <p:spPr>
          <a:xfrm>
            <a:off x="325438" y="1339850"/>
            <a:ext cx="8493125" cy="1588"/>
          </a:xfrm>
          <a:prstGeom prst="line">
            <a:avLst/>
          </a:prstGeom>
          <a:ln w="3175" cap="flat" cmpd="sng" algn="ctr">
            <a:solidFill>
              <a:srgbClr val="0500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 name="Title 4"/>
          <p:cNvSpPr txBox="1">
            <a:spLocks/>
          </p:cNvSpPr>
          <p:nvPr/>
        </p:nvSpPr>
        <p:spPr>
          <a:xfrm>
            <a:off x="250825" y="407988"/>
            <a:ext cx="8364538" cy="792162"/>
          </a:xfrm>
          <a:prstGeom prst="rect">
            <a:avLst/>
          </a:prstGeom>
        </p:spPr>
        <p:txBody>
          <a:bodyPr anchor="ctr">
            <a:normAutofit lnSpcReduction="10000"/>
          </a:bodyPr>
          <a:lstStyle>
            <a:defPPr>
              <a:defRPr lang="en-US"/>
            </a:defPPr>
            <a:lvl1pPr>
              <a:spcBef>
                <a:spcPct val="0"/>
              </a:spcBef>
              <a:buNone/>
              <a:defRPr sz="2400">
                <a:latin typeface="Gill Sans MT"/>
                <a:ea typeface="ＭＳ Ｐゴシック" pitchFamily="34" charset="-128"/>
                <a:cs typeface="+mj-cs"/>
              </a:defRPr>
            </a:lvl1pPr>
          </a:lstStyle>
          <a:p>
            <a:pPr fontAlgn="auto">
              <a:spcAft>
                <a:spcPts val="0"/>
              </a:spcAft>
              <a:defRPr/>
            </a:pPr>
            <a:r>
              <a:rPr lang="en-NZ" dirty="0"/>
              <a:t>In order to realise the strategy above we have outsourced our Online Video Platform to best of breed suppliers</a:t>
            </a:r>
          </a:p>
        </p:txBody>
      </p:sp>
      <p:pic>
        <p:nvPicPr>
          <p:cNvPr id="73732" name="Picture 4"/>
          <p:cNvPicPr>
            <a:picLocks noChangeAspect="1"/>
          </p:cNvPicPr>
          <p:nvPr/>
        </p:nvPicPr>
        <p:blipFill>
          <a:blip r:embed="rId3"/>
          <a:srcRect/>
          <a:stretch>
            <a:fillRect/>
          </a:stretch>
        </p:blipFill>
        <p:spPr bwMode="auto">
          <a:xfrm>
            <a:off x="7899400" y="6337300"/>
            <a:ext cx="919163" cy="231775"/>
          </a:xfrm>
          <a:prstGeom prst="rect">
            <a:avLst/>
          </a:prstGeom>
          <a:noFill/>
          <a:ln w="9525">
            <a:noFill/>
            <a:miter lim="800000"/>
            <a:headEnd/>
            <a:tailEnd/>
          </a:ln>
        </p:spPr>
      </p:pic>
      <p:pic>
        <p:nvPicPr>
          <p:cNvPr id="73733" name="Picture 2"/>
          <p:cNvPicPr>
            <a:picLocks noChangeAspect="1" noChangeArrowheads="1"/>
          </p:cNvPicPr>
          <p:nvPr/>
        </p:nvPicPr>
        <p:blipFill>
          <a:blip r:embed="rId4"/>
          <a:srcRect l="84917" t="12035" r="1930" b="17766"/>
          <a:stretch>
            <a:fillRect/>
          </a:stretch>
        </p:blipFill>
        <p:spPr bwMode="auto">
          <a:xfrm>
            <a:off x="7424738" y="3808413"/>
            <a:ext cx="1154112" cy="2913062"/>
          </a:xfrm>
          <a:prstGeom prst="rect">
            <a:avLst/>
          </a:prstGeom>
          <a:noFill/>
          <a:ln w="9525">
            <a:noFill/>
            <a:miter lim="800000"/>
            <a:headEnd/>
            <a:tailEnd/>
          </a:ln>
        </p:spPr>
      </p:pic>
      <p:sp>
        <p:nvSpPr>
          <p:cNvPr id="19" name="Cloud 18"/>
          <p:cNvSpPr/>
          <p:nvPr/>
        </p:nvSpPr>
        <p:spPr>
          <a:xfrm>
            <a:off x="1722438" y="3808413"/>
            <a:ext cx="6427787" cy="3068637"/>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fontAlgn="auto">
              <a:spcBef>
                <a:spcPts val="0"/>
              </a:spcBef>
              <a:spcAft>
                <a:spcPts val="0"/>
              </a:spcAft>
              <a:defRPr/>
            </a:pPr>
            <a:endParaRPr lang="en-NZ" dirty="0"/>
          </a:p>
        </p:txBody>
      </p:sp>
      <p:sp>
        <p:nvSpPr>
          <p:cNvPr id="21" name="Rectangle 20"/>
          <p:cNvSpPr/>
          <p:nvPr/>
        </p:nvSpPr>
        <p:spPr>
          <a:xfrm>
            <a:off x="792163" y="1550988"/>
            <a:ext cx="962025" cy="276225"/>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87273" tIns="43637" rIns="87273" bIns="43637" anchor="ctr"/>
          <a:lstStyle/>
          <a:p>
            <a:pPr fontAlgn="auto">
              <a:spcBef>
                <a:spcPts val="0"/>
              </a:spcBef>
              <a:spcAft>
                <a:spcPts val="0"/>
              </a:spcAft>
              <a:defRPr/>
            </a:pPr>
            <a:r>
              <a:rPr lang="en-NZ" dirty="0">
                <a:solidFill>
                  <a:prstClr val="white"/>
                </a:solidFill>
              </a:rPr>
              <a:t>SOURCE</a:t>
            </a:r>
          </a:p>
        </p:txBody>
      </p:sp>
      <p:sp>
        <p:nvSpPr>
          <p:cNvPr id="30" name="Rectangle 29"/>
          <p:cNvSpPr/>
          <p:nvPr/>
        </p:nvSpPr>
        <p:spPr>
          <a:xfrm>
            <a:off x="2001838" y="1550988"/>
            <a:ext cx="1219200" cy="276225"/>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87273" tIns="43637" rIns="87273" bIns="43637" anchor="ctr"/>
          <a:lstStyle/>
          <a:p>
            <a:pPr fontAlgn="auto">
              <a:spcBef>
                <a:spcPts val="0"/>
              </a:spcBef>
              <a:spcAft>
                <a:spcPts val="0"/>
              </a:spcAft>
              <a:defRPr/>
            </a:pPr>
            <a:r>
              <a:rPr lang="en-NZ" dirty="0">
                <a:solidFill>
                  <a:prstClr val="white"/>
                </a:solidFill>
              </a:rPr>
              <a:t>PREPARE</a:t>
            </a:r>
          </a:p>
        </p:txBody>
      </p:sp>
      <p:sp>
        <p:nvSpPr>
          <p:cNvPr id="31" name="Rectangle 30"/>
          <p:cNvSpPr/>
          <p:nvPr/>
        </p:nvSpPr>
        <p:spPr>
          <a:xfrm>
            <a:off x="3278188" y="1550988"/>
            <a:ext cx="1389062" cy="276225"/>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87273" tIns="43637" rIns="87273" bIns="43637" anchor="ctr"/>
          <a:lstStyle/>
          <a:p>
            <a:pPr fontAlgn="auto">
              <a:spcBef>
                <a:spcPts val="0"/>
              </a:spcBef>
              <a:spcAft>
                <a:spcPts val="0"/>
              </a:spcAft>
              <a:defRPr/>
            </a:pPr>
            <a:r>
              <a:rPr lang="en-NZ" dirty="0">
                <a:solidFill>
                  <a:prstClr val="white"/>
                </a:solidFill>
              </a:rPr>
              <a:t>TRANSCODE</a:t>
            </a:r>
          </a:p>
        </p:txBody>
      </p:sp>
      <p:sp>
        <p:nvSpPr>
          <p:cNvPr id="32" name="Rectangle 31"/>
          <p:cNvSpPr/>
          <p:nvPr/>
        </p:nvSpPr>
        <p:spPr>
          <a:xfrm>
            <a:off x="4897438" y="1550988"/>
            <a:ext cx="2278062" cy="276225"/>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87273" tIns="43637" rIns="87273" bIns="43637" anchor="ctr"/>
          <a:lstStyle/>
          <a:p>
            <a:pPr fontAlgn="auto">
              <a:spcBef>
                <a:spcPts val="0"/>
              </a:spcBef>
              <a:spcAft>
                <a:spcPts val="0"/>
              </a:spcAft>
              <a:defRPr/>
            </a:pPr>
            <a:r>
              <a:rPr lang="en-NZ" dirty="0">
                <a:solidFill>
                  <a:prstClr val="white"/>
                </a:solidFill>
              </a:rPr>
              <a:t>DELIVERY AND OPS</a:t>
            </a:r>
          </a:p>
        </p:txBody>
      </p:sp>
      <p:sp>
        <p:nvSpPr>
          <p:cNvPr id="33" name="Rectangle 32"/>
          <p:cNvSpPr/>
          <p:nvPr/>
        </p:nvSpPr>
        <p:spPr>
          <a:xfrm>
            <a:off x="7434263" y="1550988"/>
            <a:ext cx="1389062" cy="276225"/>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87273" tIns="43637" rIns="87273" bIns="43637" anchor="ctr"/>
          <a:lstStyle/>
          <a:p>
            <a:pPr fontAlgn="auto">
              <a:spcBef>
                <a:spcPts val="0"/>
              </a:spcBef>
              <a:spcAft>
                <a:spcPts val="0"/>
              </a:spcAft>
              <a:defRPr/>
            </a:pPr>
            <a:r>
              <a:rPr lang="en-NZ" dirty="0">
                <a:solidFill>
                  <a:prstClr val="white"/>
                </a:solidFill>
              </a:rPr>
              <a:t>DELIVERY</a:t>
            </a:r>
          </a:p>
        </p:txBody>
      </p:sp>
      <p:sp>
        <p:nvSpPr>
          <p:cNvPr id="34" name="Rectangle 33"/>
          <p:cNvSpPr/>
          <p:nvPr/>
        </p:nvSpPr>
        <p:spPr>
          <a:xfrm rot="16200000">
            <a:off x="-444500" y="2640013"/>
            <a:ext cx="1679575" cy="276225"/>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87273" tIns="43637" rIns="87273" bIns="43637" anchor="ctr"/>
          <a:lstStyle/>
          <a:p>
            <a:pPr fontAlgn="auto">
              <a:spcBef>
                <a:spcPts val="0"/>
              </a:spcBef>
              <a:spcAft>
                <a:spcPts val="0"/>
              </a:spcAft>
              <a:defRPr/>
            </a:pPr>
            <a:r>
              <a:rPr lang="en-NZ" dirty="0">
                <a:solidFill>
                  <a:prstClr val="white"/>
                </a:solidFill>
              </a:rPr>
              <a:t>CURRENT OVP </a:t>
            </a:r>
          </a:p>
        </p:txBody>
      </p:sp>
      <p:sp>
        <p:nvSpPr>
          <p:cNvPr id="35" name="Rectangle 34"/>
          <p:cNvSpPr/>
          <p:nvPr/>
        </p:nvSpPr>
        <p:spPr>
          <a:xfrm rot="16200000">
            <a:off x="-602456" y="5080794"/>
            <a:ext cx="1995487" cy="276225"/>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87273" tIns="43637" rIns="87273" bIns="43637" anchor="ctr"/>
          <a:lstStyle/>
          <a:p>
            <a:pPr fontAlgn="auto">
              <a:spcBef>
                <a:spcPts val="0"/>
              </a:spcBef>
              <a:spcAft>
                <a:spcPts val="0"/>
              </a:spcAft>
              <a:defRPr/>
            </a:pPr>
            <a:r>
              <a:rPr lang="en-NZ" dirty="0">
                <a:solidFill>
                  <a:prstClr val="white"/>
                </a:solidFill>
              </a:rPr>
              <a:t>OUTSOURCED OVP</a:t>
            </a:r>
          </a:p>
        </p:txBody>
      </p:sp>
      <p:pic>
        <p:nvPicPr>
          <p:cNvPr id="73742" name="Picture 2"/>
          <p:cNvPicPr>
            <a:picLocks noChangeAspect="1" noChangeArrowheads="1"/>
          </p:cNvPicPr>
          <p:nvPr/>
        </p:nvPicPr>
        <p:blipFill>
          <a:blip r:embed="rId4"/>
          <a:srcRect l="2393" t="37263" r="87531" b="48158"/>
          <a:stretch>
            <a:fillRect/>
          </a:stretch>
        </p:blipFill>
        <p:spPr bwMode="auto">
          <a:xfrm>
            <a:off x="909638" y="2466975"/>
            <a:ext cx="844550" cy="738188"/>
          </a:xfrm>
          <a:prstGeom prst="rect">
            <a:avLst/>
          </a:prstGeom>
          <a:noFill/>
          <a:ln w="9525">
            <a:noFill/>
            <a:miter lim="800000"/>
            <a:headEnd/>
            <a:tailEnd/>
          </a:ln>
        </p:spPr>
      </p:pic>
      <p:sp>
        <p:nvSpPr>
          <p:cNvPr id="73743" name="TextBox 2"/>
          <p:cNvSpPr txBox="1">
            <a:spLocks noChangeArrowheads="1"/>
          </p:cNvSpPr>
          <p:nvPr/>
        </p:nvSpPr>
        <p:spPr bwMode="auto">
          <a:xfrm>
            <a:off x="898525" y="3205163"/>
            <a:ext cx="644525" cy="276225"/>
          </a:xfrm>
          <a:prstGeom prst="rect">
            <a:avLst/>
          </a:prstGeom>
          <a:noFill/>
          <a:ln w="9525">
            <a:noFill/>
            <a:miter lim="800000"/>
            <a:headEnd/>
            <a:tailEnd/>
          </a:ln>
        </p:spPr>
        <p:txBody>
          <a:bodyPr wrap="none" lIns="91434" tIns="45717" rIns="91434" bIns="45717">
            <a:spAutoFit/>
          </a:bodyPr>
          <a:lstStyle/>
          <a:p>
            <a:r>
              <a:rPr lang="en-NZ" sz="1200" b="1">
                <a:cs typeface="Arial" charset="0"/>
              </a:rPr>
              <a:t>Nexus</a:t>
            </a:r>
          </a:p>
        </p:txBody>
      </p:sp>
      <p:pic>
        <p:nvPicPr>
          <p:cNvPr id="73744" name="Picture 2"/>
          <p:cNvPicPr>
            <a:picLocks noChangeAspect="1" noChangeArrowheads="1"/>
          </p:cNvPicPr>
          <p:nvPr/>
        </p:nvPicPr>
        <p:blipFill>
          <a:blip r:embed="rId4"/>
          <a:srcRect l="29230" t="62392" r="28590" b="3096"/>
          <a:stretch>
            <a:fillRect/>
          </a:stretch>
        </p:blipFill>
        <p:spPr bwMode="auto">
          <a:xfrm>
            <a:off x="3041650" y="4478338"/>
            <a:ext cx="3030538" cy="1495425"/>
          </a:xfrm>
          <a:prstGeom prst="rect">
            <a:avLst/>
          </a:prstGeom>
          <a:noFill/>
          <a:ln w="9525">
            <a:noFill/>
            <a:miter lim="800000"/>
            <a:headEnd/>
            <a:tailEnd/>
          </a:ln>
        </p:spPr>
      </p:pic>
      <p:pic>
        <p:nvPicPr>
          <p:cNvPr id="73745" name="Picture 2"/>
          <p:cNvPicPr>
            <a:picLocks noChangeAspect="1" noChangeArrowheads="1"/>
          </p:cNvPicPr>
          <p:nvPr/>
        </p:nvPicPr>
        <p:blipFill>
          <a:blip r:embed="rId4"/>
          <a:srcRect l="2029" t="9283" r="87579" b="73306"/>
          <a:stretch>
            <a:fillRect/>
          </a:stretch>
        </p:blipFill>
        <p:spPr bwMode="auto">
          <a:xfrm>
            <a:off x="2063750" y="2163763"/>
            <a:ext cx="552450" cy="558800"/>
          </a:xfrm>
          <a:prstGeom prst="rect">
            <a:avLst/>
          </a:prstGeom>
          <a:noFill/>
          <a:ln w="9525">
            <a:noFill/>
            <a:miter lim="800000"/>
            <a:headEnd/>
            <a:tailEnd/>
          </a:ln>
        </p:spPr>
      </p:pic>
      <p:pic>
        <p:nvPicPr>
          <p:cNvPr id="73746" name="Picture 2"/>
          <p:cNvPicPr>
            <a:picLocks noChangeAspect="1" noChangeArrowheads="1"/>
          </p:cNvPicPr>
          <p:nvPr/>
        </p:nvPicPr>
        <p:blipFill>
          <a:blip r:embed="rId4"/>
          <a:srcRect l="2029" t="9283" r="87579" b="73306"/>
          <a:stretch>
            <a:fillRect/>
          </a:stretch>
        </p:blipFill>
        <p:spPr bwMode="auto">
          <a:xfrm>
            <a:off x="2489200" y="2163763"/>
            <a:ext cx="552450" cy="558800"/>
          </a:xfrm>
          <a:prstGeom prst="rect">
            <a:avLst/>
          </a:prstGeom>
          <a:noFill/>
          <a:ln w="9525">
            <a:noFill/>
            <a:miter lim="800000"/>
            <a:headEnd/>
            <a:tailEnd/>
          </a:ln>
        </p:spPr>
      </p:pic>
      <p:pic>
        <p:nvPicPr>
          <p:cNvPr id="73747" name="Picture 2"/>
          <p:cNvPicPr>
            <a:picLocks noChangeAspect="1" noChangeArrowheads="1"/>
          </p:cNvPicPr>
          <p:nvPr/>
        </p:nvPicPr>
        <p:blipFill>
          <a:blip r:embed="rId4"/>
          <a:srcRect l="2029" t="9283" r="87579" b="73306"/>
          <a:stretch>
            <a:fillRect/>
          </a:stretch>
        </p:blipFill>
        <p:spPr bwMode="auto">
          <a:xfrm>
            <a:off x="2914650" y="2163763"/>
            <a:ext cx="552450" cy="558800"/>
          </a:xfrm>
          <a:prstGeom prst="rect">
            <a:avLst/>
          </a:prstGeom>
          <a:noFill/>
          <a:ln w="9525">
            <a:noFill/>
            <a:miter lim="800000"/>
            <a:headEnd/>
            <a:tailEnd/>
          </a:ln>
        </p:spPr>
      </p:pic>
      <p:pic>
        <p:nvPicPr>
          <p:cNvPr id="73748" name="Picture 2"/>
          <p:cNvPicPr>
            <a:picLocks noChangeAspect="1" noChangeArrowheads="1"/>
          </p:cNvPicPr>
          <p:nvPr/>
        </p:nvPicPr>
        <p:blipFill>
          <a:blip r:embed="rId4"/>
          <a:srcRect l="2029" t="9283" r="87579" b="73306"/>
          <a:stretch>
            <a:fillRect/>
          </a:stretch>
        </p:blipFill>
        <p:spPr bwMode="auto">
          <a:xfrm>
            <a:off x="3341688" y="2163763"/>
            <a:ext cx="552450" cy="558800"/>
          </a:xfrm>
          <a:prstGeom prst="rect">
            <a:avLst/>
          </a:prstGeom>
          <a:noFill/>
          <a:ln w="9525">
            <a:noFill/>
            <a:miter lim="800000"/>
            <a:headEnd/>
            <a:tailEnd/>
          </a:ln>
        </p:spPr>
      </p:pic>
      <p:pic>
        <p:nvPicPr>
          <p:cNvPr id="73749" name="Picture 2"/>
          <p:cNvPicPr>
            <a:picLocks noChangeAspect="1" noChangeArrowheads="1"/>
          </p:cNvPicPr>
          <p:nvPr/>
        </p:nvPicPr>
        <p:blipFill>
          <a:blip r:embed="rId4"/>
          <a:srcRect l="2029" t="9283" r="87579" b="73306"/>
          <a:stretch>
            <a:fillRect/>
          </a:stretch>
        </p:blipFill>
        <p:spPr bwMode="auto">
          <a:xfrm>
            <a:off x="3767138" y="2163763"/>
            <a:ext cx="552450" cy="558800"/>
          </a:xfrm>
          <a:prstGeom prst="rect">
            <a:avLst/>
          </a:prstGeom>
          <a:noFill/>
          <a:ln w="9525">
            <a:noFill/>
            <a:miter lim="800000"/>
            <a:headEnd/>
            <a:tailEnd/>
          </a:ln>
        </p:spPr>
      </p:pic>
      <p:pic>
        <p:nvPicPr>
          <p:cNvPr id="73750" name="Picture 2"/>
          <p:cNvPicPr>
            <a:picLocks noChangeAspect="1" noChangeArrowheads="1"/>
          </p:cNvPicPr>
          <p:nvPr/>
        </p:nvPicPr>
        <p:blipFill>
          <a:blip r:embed="rId4"/>
          <a:srcRect l="2029" t="9283" r="87579" b="73306"/>
          <a:stretch>
            <a:fillRect/>
          </a:stretch>
        </p:blipFill>
        <p:spPr bwMode="auto">
          <a:xfrm>
            <a:off x="4192588" y="2163763"/>
            <a:ext cx="552450" cy="558800"/>
          </a:xfrm>
          <a:prstGeom prst="rect">
            <a:avLst/>
          </a:prstGeom>
          <a:noFill/>
          <a:ln w="9525">
            <a:noFill/>
            <a:miter lim="800000"/>
            <a:headEnd/>
            <a:tailEnd/>
          </a:ln>
        </p:spPr>
      </p:pic>
      <p:pic>
        <p:nvPicPr>
          <p:cNvPr id="73751" name="Picture 2"/>
          <p:cNvPicPr>
            <a:picLocks noChangeAspect="1" noChangeArrowheads="1"/>
          </p:cNvPicPr>
          <p:nvPr/>
        </p:nvPicPr>
        <p:blipFill>
          <a:blip r:embed="rId4"/>
          <a:srcRect l="2393" t="37263" r="87531" b="48158"/>
          <a:stretch>
            <a:fillRect/>
          </a:stretch>
        </p:blipFill>
        <p:spPr bwMode="auto">
          <a:xfrm>
            <a:off x="2274888" y="2835275"/>
            <a:ext cx="422275" cy="369888"/>
          </a:xfrm>
          <a:prstGeom prst="rect">
            <a:avLst/>
          </a:prstGeom>
          <a:noFill/>
          <a:ln w="9525">
            <a:noFill/>
            <a:miter lim="800000"/>
            <a:headEnd/>
            <a:tailEnd/>
          </a:ln>
        </p:spPr>
      </p:pic>
      <p:pic>
        <p:nvPicPr>
          <p:cNvPr id="73752" name="Picture 2"/>
          <p:cNvPicPr>
            <a:picLocks noChangeAspect="1" noChangeArrowheads="1"/>
          </p:cNvPicPr>
          <p:nvPr/>
        </p:nvPicPr>
        <p:blipFill>
          <a:blip r:embed="rId4"/>
          <a:srcRect l="2393" t="37263" r="87531" b="48158"/>
          <a:stretch>
            <a:fillRect/>
          </a:stretch>
        </p:blipFill>
        <p:spPr bwMode="auto">
          <a:xfrm>
            <a:off x="2830513" y="2835275"/>
            <a:ext cx="422275" cy="369888"/>
          </a:xfrm>
          <a:prstGeom prst="rect">
            <a:avLst/>
          </a:prstGeom>
          <a:noFill/>
          <a:ln w="9525">
            <a:noFill/>
            <a:miter lim="800000"/>
            <a:headEnd/>
            <a:tailEnd/>
          </a:ln>
        </p:spPr>
      </p:pic>
      <p:pic>
        <p:nvPicPr>
          <p:cNvPr id="73753" name="Picture 2"/>
          <p:cNvPicPr>
            <a:picLocks noChangeAspect="1" noChangeArrowheads="1"/>
          </p:cNvPicPr>
          <p:nvPr/>
        </p:nvPicPr>
        <p:blipFill>
          <a:blip r:embed="rId4"/>
          <a:srcRect l="2393" t="37263" r="87531" b="48158"/>
          <a:stretch>
            <a:fillRect/>
          </a:stretch>
        </p:blipFill>
        <p:spPr bwMode="auto">
          <a:xfrm>
            <a:off x="3467100" y="2835275"/>
            <a:ext cx="422275" cy="369888"/>
          </a:xfrm>
          <a:prstGeom prst="rect">
            <a:avLst/>
          </a:prstGeom>
          <a:noFill/>
          <a:ln w="9525">
            <a:noFill/>
            <a:miter lim="800000"/>
            <a:headEnd/>
            <a:tailEnd/>
          </a:ln>
        </p:spPr>
      </p:pic>
      <p:pic>
        <p:nvPicPr>
          <p:cNvPr id="73754" name="Picture 2"/>
          <p:cNvPicPr>
            <a:picLocks noChangeAspect="1" noChangeArrowheads="1"/>
          </p:cNvPicPr>
          <p:nvPr/>
        </p:nvPicPr>
        <p:blipFill>
          <a:blip r:embed="rId4"/>
          <a:srcRect l="2393" t="37263" r="87531" b="48158"/>
          <a:stretch>
            <a:fillRect/>
          </a:stretch>
        </p:blipFill>
        <p:spPr bwMode="auto">
          <a:xfrm>
            <a:off x="4046538" y="2835275"/>
            <a:ext cx="422275" cy="369888"/>
          </a:xfrm>
          <a:prstGeom prst="rect">
            <a:avLst/>
          </a:prstGeom>
          <a:noFill/>
          <a:ln w="9525">
            <a:noFill/>
            <a:miter lim="800000"/>
            <a:headEnd/>
            <a:tailEnd/>
          </a:ln>
        </p:spPr>
      </p:pic>
      <p:sp>
        <p:nvSpPr>
          <p:cNvPr id="73755" name="TextBox 37"/>
          <p:cNvSpPr txBox="1">
            <a:spLocks noChangeArrowheads="1"/>
          </p:cNvSpPr>
          <p:nvPr/>
        </p:nvSpPr>
        <p:spPr bwMode="auto">
          <a:xfrm>
            <a:off x="2003425" y="3205163"/>
            <a:ext cx="2684463" cy="460375"/>
          </a:xfrm>
          <a:prstGeom prst="rect">
            <a:avLst/>
          </a:prstGeom>
          <a:noFill/>
          <a:ln w="9525">
            <a:noFill/>
            <a:miter lim="800000"/>
            <a:headEnd/>
            <a:tailEnd/>
          </a:ln>
        </p:spPr>
        <p:txBody>
          <a:bodyPr lIns="91434" tIns="45717" rIns="91434" bIns="45717">
            <a:spAutoFit/>
          </a:bodyPr>
          <a:lstStyle/>
          <a:p>
            <a:r>
              <a:rPr lang="en-NZ" sz="1200" b="1">
                <a:cs typeface="Arial" charset="0"/>
              </a:rPr>
              <a:t>Process intensive with bespoke systems</a:t>
            </a:r>
          </a:p>
        </p:txBody>
      </p:sp>
      <p:pic>
        <p:nvPicPr>
          <p:cNvPr id="73756" name="Picture 2"/>
          <p:cNvPicPr>
            <a:picLocks noChangeAspect="1" noChangeArrowheads="1"/>
          </p:cNvPicPr>
          <p:nvPr/>
        </p:nvPicPr>
        <p:blipFill>
          <a:blip r:embed="rId4"/>
          <a:srcRect l="87875" t="12132" b="74149"/>
          <a:stretch>
            <a:fillRect/>
          </a:stretch>
        </p:blipFill>
        <p:spPr bwMode="auto">
          <a:xfrm>
            <a:off x="7693025" y="2265363"/>
            <a:ext cx="1016000" cy="693737"/>
          </a:xfrm>
          <a:prstGeom prst="rect">
            <a:avLst/>
          </a:prstGeom>
          <a:noFill/>
          <a:ln w="9525">
            <a:noFill/>
            <a:miter lim="800000"/>
            <a:headEnd/>
            <a:tailEnd/>
          </a:ln>
        </p:spPr>
      </p:pic>
      <p:pic>
        <p:nvPicPr>
          <p:cNvPr id="73757" name="Picture 2"/>
          <p:cNvPicPr>
            <a:picLocks noChangeAspect="1" noChangeArrowheads="1"/>
          </p:cNvPicPr>
          <p:nvPr/>
        </p:nvPicPr>
        <p:blipFill>
          <a:blip r:embed="rId4"/>
          <a:srcRect l="73418" t="12505" r="16136" b="75377"/>
          <a:stretch>
            <a:fillRect/>
          </a:stretch>
        </p:blipFill>
        <p:spPr bwMode="auto">
          <a:xfrm>
            <a:off x="5076825" y="1938338"/>
            <a:ext cx="973138" cy="681037"/>
          </a:xfrm>
          <a:prstGeom prst="rect">
            <a:avLst/>
          </a:prstGeom>
          <a:noFill/>
          <a:ln w="9525">
            <a:noFill/>
            <a:miter lim="800000"/>
            <a:headEnd/>
            <a:tailEnd/>
          </a:ln>
        </p:spPr>
      </p:pic>
      <p:pic>
        <p:nvPicPr>
          <p:cNvPr id="73758" name="Picture 2"/>
          <p:cNvPicPr>
            <a:picLocks noChangeAspect="1" noChangeArrowheads="1"/>
          </p:cNvPicPr>
          <p:nvPr/>
        </p:nvPicPr>
        <p:blipFill>
          <a:blip r:embed="rId4"/>
          <a:srcRect l="73418" t="12505" r="16136" b="75377"/>
          <a:stretch>
            <a:fillRect/>
          </a:stretch>
        </p:blipFill>
        <p:spPr bwMode="auto">
          <a:xfrm>
            <a:off x="5259388" y="2092325"/>
            <a:ext cx="971550" cy="681038"/>
          </a:xfrm>
          <a:prstGeom prst="rect">
            <a:avLst/>
          </a:prstGeom>
          <a:noFill/>
          <a:ln w="9525">
            <a:noFill/>
            <a:miter lim="800000"/>
            <a:headEnd/>
            <a:tailEnd/>
          </a:ln>
        </p:spPr>
      </p:pic>
      <p:pic>
        <p:nvPicPr>
          <p:cNvPr id="73759" name="Picture 2"/>
          <p:cNvPicPr>
            <a:picLocks noChangeAspect="1" noChangeArrowheads="1"/>
          </p:cNvPicPr>
          <p:nvPr/>
        </p:nvPicPr>
        <p:blipFill>
          <a:blip r:embed="rId4"/>
          <a:srcRect l="73418" t="12505" r="16136" b="75377"/>
          <a:stretch>
            <a:fillRect/>
          </a:stretch>
        </p:blipFill>
        <p:spPr bwMode="auto">
          <a:xfrm>
            <a:off x="5464175" y="2192338"/>
            <a:ext cx="973138" cy="681037"/>
          </a:xfrm>
          <a:prstGeom prst="rect">
            <a:avLst/>
          </a:prstGeom>
          <a:noFill/>
          <a:ln w="9525">
            <a:noFill/>
            <a:miter lim="800000"/>
            <a:headEnd/>
            <a:tailEnd/>
          </a:ln>
        </p:spPr>
      </p:pic>
      <p:pic>
        <p:nvPicPr>
          <p:cNvPr id="73760" name="Picture 2"/>
          <p:cNvPicPr>
            <a:picLocks noChangeAspect="1" noChangeArrowheads="1"/>
          </p:cNvPicPr>
          <p:nvPr/>
        </p:nvPicPr>
        <p:blipFill>
          <a:blip r:embed="rId4"/>
          <a:srcRect l="73418" t="12505" r="16136" b="75377"/>
          <a:stretch>
            <a:fillRect/>
          </a:stretch>
        </p:blipFill>
        <p:spPr bwMode="auto">
          <a:xfrm>
            <a:off x="5629275" y="2278063"/>
            <a:ext cx="973138" cy="681037"/>
          </a:xfrm>
          <a:prstGeom prst="rect">
            <a:avLst/>
          </a:prstGeom>
          <a:noFill/>
          <a:ln w="9525">
            <a:noFill/>
            <a:miter lim="800000"/>
            <a:headEnd/>
            <a:tailEnd/>
          </a:ln>
        </p:spPr>
      </p:pic>
      <p:sp>
        <p:nvSpPr>
          <p:cNvPr id="73761" name="TextBox 46"/>
          <p:cNvSpPr txBox="1">
            <a:spLocks noChangeArrowheads="1"/>
          </p:cNvSpPr>
          <p:nvPr/>
        </p:nvSpPr>
        <p:spPr bwMode="auto">
          <a:xfrm>
            <a:off x="4716463" y="3205163"/>
            <a:ext cx="2657475" cy="646112"/>
          </a:xfrm>
          <a:prstGeom prst="rect">
            <a:avLst/>
          </a:prstGeom>
          <a:noFill/>
          <a:ln w="9525">
            <a:noFill/>
            <a:miter lim="800000"/>
            <a:headEnd/>
            <a:tailEnd/>
          </a:ln>
        </p:spPr>
        <p:txBody>
          <a:bodyPr lIns="91434" tIns="45717" rIns="91434" bIns="45717">
            <a:spAutoFit/>
          </a:bodyPr>
          <a:lstStyle/>
          <a:p>
            <a:r>
              <a:rPr lang="en-NZ" sz="1200" b="1">
                <a:cs typeface="Arial" charset="0"/>
              </a:rPr>
              <a:t>16 different bespoke players and ad units,  flaky CDN, weak analytics</a:t>
            </a:r>
          </a:p>
        </p:txBody>
      </p:sp>
      <p:pic>
        <p:nvPicPr>
          <p:cNvPr id="73762" name="Picture 2"/>
          <p:cNvPicPr>
            <a:picLocks noChangeAspect="1" noChangeArrowheads="1"/>
          </p:cNvPicPr>
          <p:nvPr/>
        </p:nvPicPr>
        <p:blipFill>
          <a:blip r:embed="rId4"/>
          <a:srcRect l="73418" t="12505" r="16136" b="75377"/>
          <a:stretch>
            <a:fillRect/>
          </a:stretch>
        </p:blipFill>
        <p:spPr bwMode="auto">
          <a:xfrm>
            <a:off x="5835650" y="2433638"/>
            <a:ext cx="971550" cy="681037"/>
          </a:xfrm>
          <a:prstGeom prst="rect">
            <a:avLst/>
          </a:prstGeom>
          <a:noFill/>
          <a:ln w="9525">
            <a:noFill/>
            <a:miter lim="800000"/>
            <a:headEnd/>
            <a:tailEnd/>
          </a:ln>
        </p:spPr>
      </p:pic>
      <p:pic>
        <p:nvPicPr>
          <p:cNvPr id="73763" name="Picture 2"/>
          <p:cNvPicPr>
            <a:picLocks noChangeAspect="1" noChangeArrowheads="1"/>
          </p:cNvPicPr>
          <p:nvPr/>
        </p:nvPicPr>
        <p:blipFill>
          <a:blip r:embed="rId4"/>
          <a:srcRect l="73418" t="12505" r="16136" b="75377"/>
          <a:stretch>
            <a:fillRect/>
          </a:stretch>
        </p:blipFill>
        <p:spPr bwMode="auto">
          <a:xfrm>
            <a:off x="6011863" y="2536825"/>
            <a:ext cx="971550" cy="681038"/>
          </a:xfrm>
          <a:prstGeom prst="rect">
            <a:avLst/>
          </a:prstGeom>
          <a:noFill/>
          <a:ln w="9525">
            <a:noFill/>
            <a:miter lim="800000"/>
            <a:headEnd/>
            <a:tailEnd/>
          </a:ln>
        </p:spPr>
      </p:pic>
      <p:sp>
        <p:nvSpPr>
          <p:cNvPr id="73764" name="TextBox 50"/>
          <p:cNvSpPr txBox="1">
            <a:spLocks noChangeArrowheads="1"/>
          </p:cNvSpPr>
          <p:nvPr/>
        </p:nvSpPr>
        <p:spPr bwMode="auto">
          <a:xfrm>
            <a:off x="7402513" y="3205163"/>
            <a:ext cx="1495425" cy="276225"/>
          </a:xfrm>
          <a:prstGeom prst="rect">
            <a:avLst/>
          </a:prstGeom>
          <a:noFill/>
          <a:ln w="9525">
            <a:noFill/>
            <a:miter lim="800000"/>
            <a:headEnd/>
            <a:tailEnd/>
          </a:ln>
        </p:spPr>
        <p:txBody>
          <a:bodyPr lIns="91434" tIns="45717" rIns="91434" bIns="45717">
            <a:spAutoFit/>
          </a:bodyPr>
          <a:lstStyle/>
          <a:p>
            <a:r>
              <a:rPr lang="en-NZ" sz="1200" b="1">
                <a:cs typeface="Arial" charset="0"/>
              </a:rPr>
              <a:t>PC and PS3 only</a:t>
            </a:r>
          </a:p>
        </p:txBody>
      </p:sp>
      <p:pic>
        <p:nvPicPr>
          <p:cNvPr id="73765" name="Picture 2"/>
          <p:cNvPicPr>
            <a:picLocks noChangeAspect="1" noChangeArrowheads="1"/>
          </p:cNvPicPr>
          <p:nvPr/>
        </p:nvPicPr>
        <p:blipFill>
          <a:blip r:embed="rId4"/>
          <a:srcRect l="2393" t="37263" r="87531" b="48158"/>
          <a:stretch>
            <a:fillRect/>
          </a:stretch>
        </p:blipFill>
        <p:spPr bwMode="auto">
          <a:xfrm>
            <a:off x="803275" y="4867275"/>
            <a:ext cx="844550" cy="736600"/>
          </a:xfrm>
          <a:prstGeom prst="rect">
            <a:avLst/>
          </a:prstGeom>
          <a:noFill/>
          <a:ln w="9525">
            <a:noFill/>
            <a:miter lim="800000"/>
            <a:headEnd/>
            <a:tailEnd/>
          </a:ln>
        </p:spPr>
      </p:pic>
      <p:sp>
        <p:nvSpPr>
          <p:cNvPr id="73766" name="TextBox 52"/>
          <p:cNvSpPr txBox="1">
            <a:spLocks noChangeArrowheads="1"/>
          </p:cNvSpPr>
          <p:nvPr/>
        </p:nvSpPr>
        <p:spPr bwMode="auto">
          <a:xfrm>
            <a:off x="942975" y="5588000"/>
            <a:ext cx="644525" cy="277813"/>
          </a:xfrm>
          <a:prstGeom prst="rect">
            <a:avLst/>
          </a:prstGeom>
          <a:noFill/>
          <a:ln w="9525">
            <a:noFill/>
            <a:miter lim="800000"/>
            <a:headEnd/>
            <a:tailEnd/>
          </a:ln>
        </p:spPr>
        <p:txBody>
          <a:bodyPr wrap="none" lIns="91434" tIns="45717" rIns="91434" bIns="45717">
            <a:spAutoFit/>
          </a:bodyPr>
          <a:lstStyle/>
          <a:p>
            <a:r>
              <a:rPr lang="en-NZ" sz="1200" b="1">
                <a:cs typeface="Arial" charset="0"/>
              </a:rPr>
              <a:t>Nexus</a:t>
            </a:r>
          </a:p>
        </p:txBody>
      </p:sp>
      <p:pic>
        <p:nvPicPr>
          <p:cNvPr id="73767" name="Picture 2"/>
          <p:cNvPicPr>
            <a:picLocks noChangeAspect="1" noChangeArrowheads="1"/>
          </p:cNvPicPr>
          <p:nvPr/>
        </p:nvPicPr>
        <p:blipFill>
          <a:blip r:embed="rId5"/>
          <a:srcRect l="16570" t="11874" r="72318" b="67870"/>
          <a:stretch>
            <a:fillRect/>
          </a:stretch>
        </p:blipFill>
        <p:spPr bwMode="auto">
          <a:xfrm>
            <a:off x="2093913" y="4610100"/>
            <a:ext cx="931862" cy="1023938"/>
          </a:xfrm>
          <a:prstGeom prst="rect">
            <a:avLst/>
          </a:prstGeom>
          <a:noFill/>
          <a:ln w="9525">
            <a:noFill/>
            <a:miter lim="800000"/>
            <a:headEnd/>
            <a:tailEnd/>
          </a:ln>
        </p:spPr>
      </p:pic>
      <p:pic>
        <p:nvPicPr>
          <p:cNvPr id="73768" name="Picture 2"/>
          <p:cNvPicPr>
            <a:picLocks noChangeAspect="1" noChangeArrowheads="1"/>
          </p:cNvPicPr>
          <p:nvPr/>
        </p:nvPicPr>
        <p:blipFill>
          <a:blip r:embed="rId6"/>
          <a:srcRect l="2029" t="9283" r="87579" b="73306"/>
          <a:stretch>
            <a:fillRect/>
          </a:stretch>
        </p:blipFill>
        <p:spPr bwMode="auto">
          <a:xfrm>
            <a:off x="1598613" y="5113338"/>
            <a:ext cx="550862" cy="558800"/>
          </a:xfrm>
          <a:prstGeom prst="rect">
            <a:avLst/>
          </a:prstGeom>
          <a:noFill/>
          <a:ln w="9525">
            <a:noFill/>
            <a:miter lim="800000"/>
            <a:headEnd/>
            <a:tailEnd/>
          </a:ln>
        </p:spPr>
      </p:pic>
      <p:pic>
        <p:nvPicPr>
          <p:cNvPr id="73769" name="Picture 2"/>
          <p:cNvPicPr>
            <a:picLocks noChangeAspect="1" noChangeArrowheads="1"/>
          </p:cNvPicPr>
          <p:nvPr/>
        </p:nvPicPr>
        <p:blipFill>
          <a:blip r:embed="rId6"/>
          <a:srcRect l="2029" t="9283" r="87579" b="73306"/>
          <a:stretch>
            <a:fillRect/>
          </a:stretch>
        </p:blipFill>
        <p:spPr bwMode="auto">
          <a:xfrm>
            <a:off x="1598613" y="4606925"/>
            <a:ext cx="550862" cy="558800"/>
          </a:xfrm>
          <a:prstGeom prst="rect">
            <a:avLst/>
          </a:prstGeom>
          <a:noFill/>
          <a:ln w="9525">
            <a:noFill/>
            <a:miter lim="800000"/>
            <a:headEnd/>
            <a:tailEnd/>
          </a:ln>
        </p:spPr>
      </p:pic>
      <p:pic>
        <p:nvPicPr>
          <p:cNvPr id="73770" name="Picture 2"/>
          <p:cNvPicPr>
            <a:picLocks noChangeAspect="1" noChangeArrowheads="1"/>
          </p:cNvPicPr>
          <p:nvPr/>
        </p:nvPicPr>
        <p:blipFill>
          <a:blip r:embed="rId4"/>
          <a:srcRect l="72900" t="12219" r="15530" b="74159"/>
          <a:stretch>
            <a:fillRect/>
          </a:stretch>
        </p:blipFill>
        <p:spPr bwMode="auto">
          <a:xfrm>
            <a:off x="6116638" y="4918075"/>
            <a:ext cx="1058862" cy="590550"/>
          </a:xfrm>
          <a:prstGeom prst="rect">
            <a:avLst/>
          </a:prstGeom>
          <a:noFill/>
          <a:ln w="9525">
            <a:noFill/>
            <a:miter lim="800000"/>
            <a:headEnd/>
            <a:tailEnd/>
          </a:ln>
        </p:spPr>
      </p:pic>
      <p:sp>
        <p:nvSpPr>
          <p:cNvPr id="73771" name="TextBox 65"/>
          <p:cNvSpPr txBox="1">
            <a:spLocks noChangeArrowheads="1"/>
          </p:cNvSpPr>
          <p:nvPr/>
        </p:nvSpPr>
        <p:spPr bwMode="auto">
          <a:xfrm>
            <a:off x="2003425" y="6005513"/>
            <a:ext cx="2684463" cy="461962"/>
          </a:xfrm>
          <a:prstGeom prst="rect">
            <a:avLst/>
          </a:prstGeom>
          <a:noFill/>
          <a:ln w="9525">
            <a:noFill/>
            <a:miter lim="800000"/>
            <a:headEnd/>
            <a:tailEnd/>
          </a:ln>
        </p:spPr>
        <p:txBody>
          <a:bodyPr lIns="91434" tIns="45717" rIns="91434" bIns="45717">
            <a:spAutoFit/>
          </a:bodyPr>
          <a:lstStyle/>
          <a:p>
            <a:r>
              <a:rPr lang="en-NZ" sz="1200" b="1">
                <a:cs typeface="Arial" charset="0"/>
              </a:rPr>
              <a:t>Best in class video workflow and transcoding</a:t>
            </a:r>
          </a:p>
        </p:txBody>
      </p:sp>
      <p:sp>
        <p:nvSpPr>
          <p:cNvPr id="73772" name="TextBox 66"/>
          <p:cNvSpPr txBox="1">
            <a:spLocks noChangeArrowheads="1"/>
          </p:cNvSpPr>
          <p:nvPr/>
        </p:nvSpPr>
        <p:spPr bwMode="auto">
          <a:xfrm>
            <a:off x="4773613" y="6005513"/>
            <a:ext cx="2657475" cy="461962"/>
          </a:xfrm>
          <a:prstGeom prst="rect">
            <a:avLst/>
          </a:prstGeom>
          <a:noFill/>
          <a:ln w="9525">
            <a:noFill/>
            <a:miter lim="800000"/>
            <a:headEnd/>
            <a:tailEnd/>
          </a:ln>
        </p:spPr>
        <p:txBody>
          <a:bodyPr lIns="91434" tIns="45717" rIns="91434" bIns="45717">
            <a:spAutoFit/>
          </a:bodyPr>
          <a:lstStyle/>
          <a:p>
            <a:r>
              <a:rPr lang="en-NZ" sz="1200" b="1">
                <a:cs typeface="Arial" charset="0"/>
              </a:rPr>
              <a:t> Best in class player and ad units, CDN and analytics</a:t>
            </a:r>
          </a:p>
        </p:txBody>
      </p:sp>
      <p:pic>
        <p:nvPicPr>
          <p:cNvPr id="73773" name="Picture 2"/>
          <p:cNvPicPr>
            <a:picLocks noChangeAspect="1" noChangeArrowheads="1"/>
          </p:cNvPicPr>
          <p:nvPr/>
        </p:nvPicPr>
        <p:blipFill>
          <a:blip r:embed="rId4"/>
          <a:srcRect l="39304" t="34109" r="39397" b="56413"/>
          <a:stretch>
            <a:fillRect/>
          </a:stretch>
        </p:blipFill>
        <p:spPr bwMode="auto">
          <a:xfrm>
            <a:off x="4264025" y="4067175"/>
            <a:ext cx="1530350" cy="411163"/>
          </a:xfrm>
          <a:prstGeom prst="rect">
            <a:avLst/>
          </a:prstGeom>
          <a:noFill/>
          <a:ln w="9525">
            <a:noFill/>
            <a:miter lim="800000"/>
            <a:headEnd/>
            <a:tailEnd/>
          </a:ln>
        </p:spPr>
      </p:pic>
      <p:pic>
        <p:nvPicPr>
          <p:cNvPr id="73774" name="Picture 15" descr="http://www.takeinitiative.co.uk/wp-content/2010/03/thumb-tick-cross.jpg"/>
          <p:cNvPicPr>
            <a:picLocks noChangeAspect="1" noChangeArrowheads="1"/>
          </p:cNvPicPr>
          <p:nvPr/>
        </p:nvPicPr>
        <p:blipFill>
          <a:blip r:embed="rId7"/>
          <a:srcRect l="52107" t="27805"/>
          <a:stretch>
            <a:fillRect/>
          </a:stretch>
        </p:blipFill>
        <p:spPr bwMode="auto">
          <a:xfrm>
            <a:off x="3614738" y="3360738"/>
            <a:ext cx="528637" cy="515937"/>
          </a:xfrm>
          <a:prstGeom prst="rect">
            <a:avLst/>
          </a:prstGeom>
          <a:noFill/>
          <a:ln w="9525">
            <a:noFill/>
            <a:miter lim="800000"/>
            <a:headEnd/>
            <a:tailEnd/>
          </a:ln>
        </p:spPr>
      </p:pic>
      <p:pic>
        <p:nvPicPr>
          <p:cNvPr id="73775" name="Picture 15" descr="http://www.takeinitiative.co.uk/wp-content/2010/03/thumb-tick-cross.jpg"/>
          <p:cNvPicPr>
            <a:picLocks noChangeAspect="1" noChangeArrowheads="1"/>
          </p:cNvPicPr>
          <p:nvPr/>
        </p:nvPicPr>
        <p:blipFill>
          <a:blip r:embed="rId8"/>
          <a:srcRect l="52107" t="27805"/>
          <a:stretch>
            <a:fillRect/>
          </a:stretch>
        </p:blipFill>
        <p:spPr bwMode="auto">
          <a:xfrm>
            <a:off x="6983413" y="3360738"/>
            <a:ext cx="530225" cy="515937"/>
          </a:xfrm>
          <a:prstGeom prst="rect">
            <a:avLst/>
          </a:prstGeom>
          <a:noFill/>
          <a:ln w="9525">
            <a:noFill/>
            <a:miter lim="800000"/>
            <a:headEnd/>
            <a:tailEnd/>
          </a:ln>
        </p:spPr>
      </p:pic>
      <p:pic>
        <p:nvPicPr>
          <p:cNvPr id="73776" name="Picture 15" descr="http://www.takeinitiative.co.uk/wp-content/2010/03/thumb-tick-cross.jpg"/>
          <p:cNvPicPr>
            <a:picLocks noChangeAspect="1" noChangeArrowheads="1"/>
          </p:cNvPicPr>
          <p:nvPr/>
        </p:nvPicPr>
        <p:blipFill>
          <a:blip r:embed="rId8"/>
          <a:srcRect l="52107" t="27805"/>
          <a:stretch>
            <a:fillRect/>
          </a:stretch>
        </p:blipFill>
        <p:spPr bwMode="auto">
          <a:xfrm>
            <a:off x="8367713" y="3343275"/>
            <a:ext cx="530225" cy="514350"/>
          </a:xfrm>
          <a:prstGeom prst="rect">
            <a:avLst/>
          </a:prstGeom>
          <a:noFill/>
          <a:ln w="9525">
            <a:noFill/>
            <a:miter lim="800000"/>
            <a:headEnd/>
            <a:tailEnd/>
          </a:ln>
        </p:spPr>
      </p:pic>
      <p:pic>
        <p:nvPicPr>
          <p:cNvPr id="73777" name="Picture 15" descr="http://www.takeinitiative.co.uk/wp-content/2010/03/thumb-tick-cross.jpg"/>
          <p:cNvPicPr>
            <a:picLocks noChangeAspect="1" noChangeArrowheads="1"/>
          </p:cNvPicPr>
          <p:nvPr/>
        </p:nvPicPr>
        <p:blipFill>
          <a:blip r:embed="rId9"/>
          <a:srcRect l="5260" t="6335" r="51282" b="19322"/>
          <a:stretch>
            <a:fillRect/>
          </a:stretch>
        </p:blipFill>
        <p:spPr bwMode="auto">
          <a:xfrm>
            <a:off x="1379538" y="3308350"/>
            <a:ext cx="342900" cy="379413"/>
          </a:xfrm>
          <a:prstGeom prst="rect">
            <a:avLst/>
          </a:prstGeom>
          <a:noFill/>
          <a:ln w="9525">
            <a:noFill/>
            <a:miter lim="800000"/>
            <a:headEnd/>
            <a:tailEnd/>
          </a:ln>
        </p:spPr>
      </p:pic>
      <p:pic>
        <p:nvPicPr>
          <p:cNvPr id="73778" name="Picture 15" descr="http://www.takeinitiative.co.uk/wp-content/2010/03/thumb-tick-cross.jpg"/>
          <p:cNvPicPr>
            <a:picLocks noChangeAspect="1" noChangeArrowheads="1"/>
          </p:cNvPicPr>
          <p:nvPr/>
        </p:nvPicPr>
        <p:blipFill>
          <a:blip r:embed="rId10"/>
          <a:srcRect l="5260" t="6335" r="51282" b="19322"/>
          <a:stretch>
            <a:fillRect/>
          </a:stretch>
        </p:blipFill>
        <p:spPr bwMode="auto">
          <a:xfrm>
            <a:off x="1379538" y="6110288"/>
            <a:ext cx="342900" cy="377825"/>
          </a:xfrm>
          <a:prstGeom prst="rect">
            <a:avLst/>
          </a:prstGeom>
          <a:noFill/>
          <a:ln w="9525">
            <a:noFill/>
            <a:miter lim="800000"/>
            <a:headEnd/>
            <a:tailEnd/>
          </a:ln>
        </p:spPr>
      </p:pic>
      <p:pic>
        <p:nvPicPr>
          <p:cNvPr id="73779" name="Picture 15" descr="http://www.takeinitiative.co.uk/wp-content/2010/03/thumb-tick-cross.jpg"/>
          <p:cNvPicPr>
            <a:picLocks noChangeAspect="1" noChangeArrowheads="1"/>
          </p:cNvPicPr>
          <p:nvPr/>
        </p:nvPicPr>
        <p:blipFill>
          <a:blip r:embed="rId10"/>
          <a:srcRect l="5260" t="6335" r="51282" b="19322"/>
          <a:stretch>
            <a:fillRect/>
          </a:stretch>
        </p:blipFill>
        <p:spPr bwMode="auto">
          <a:xfrm>
            <a:off x="4373563" y="6159500"/>
            <a:ext cx="342900" cy="376238"/>
          </a:xfrm>
          <a:prstGeom prst="rect">
            <a:avLst/>
          </a:prstGeom>
          <a:noFill/>
          <a:ln w="9525">
            <a:noFill/>
            <a:miter lim="800000"/>
            <a:headEnd/>
            <a:tailEnd/>
          </a:ln>
        </p:spPr>
      </p:pic>
      <p:pic>
        <p:nvPicPr>
          <p:cNvPr id="73780" name="Picture 15" descr="http://www.takeinitiative.co.uk/wp-content/2010/03/thumb-tick-cross.jpg"/>
          <p:cNvPicPr>
            <a:picLocks noChangeAspect="1" noChangeArrowheads="1"/>
          </p:cNvPicPr>
          <p:nvPr/>
        </p:nvPicPr>
        <p:blipFill>
          <a:blip r:embed="rId10"/>
          <a:srcRect l="5260" t="6335" r="51282" b="19322"/>
          <a:stretch>
            <a:fillRect/>
          </a:stretch>
        </p:blipFill>
        <p:spPr bwMode="auto">
          <a:xfrm>
            <a:off x="6832600" y="6210300"/>
            <a:ext cx="342900" cy="376238"/>
          </a:xfrm>
          <a:prstGeom prst="rect">
            <a:avLst/>
          </a:prstGeom>
          <a:noFill/>
          <a:ln w="9525">
            <a:noFill/>
            <a:miter lim="800000"/>
            <a:headEnd/>
            <a:tailEnd/>
          </a:ln>
        </p:spPr>
      </p:pic>
      <p:pic>
        <p:nvPicPr>
          <p:cNvPr id="73781" name="Picture 15" descr="http://www.takeinitiative.co.uk/wp-content/2010/03/thumb-tick-cross.jpg"/>
          <p:cNvPicPr>
            <a:picLocks noChangeAspect="1" noChangeArrowheads="1"/>
          </p:cNvPicPr>
          <p:nvPr/>
        </p:nvPicPr>
        <p:blipFill>
          <a:blip r:embed="rId10"/>
          <a:srcRect l="5260" t="6335" r="51282" b="19322"/>
          <a:stretch>
            <a:fillRect/>
          </a:stretch>
        </p:blipFill>
        <p:spPr bwMode="auto">
          <a:xfrm>
            <a:off x="8632825" y="6115050"/>
            <a:ext cx="342900" cy="376238"/>
          </a:xfrm>
          <a:prstGeom prst="rect">
            <a:avLst/>
          </a:prstGeom>
          <a:noFill/>
          <a:ln w="9525">
            <a:noFill/>
            <a:miter lim="800000"/>
            <a:headEnd/>
            <a:tailEnd/>
          </a:ln>
        </p:spPr>
      </p:pic>
      <p:cxnSp>
        <p:nvCxnSpPr>
          <p:cNvPr id="77" name="Straight Connector 76"/>
          <p:cNvCxnSpPr/>
          <p:nvPr/>
        </p:nvCxnSpPr>
        <p:spPr>
          <a:xfrm>
            <a:off x="312738" y="3765550"/>
            <a:ext cx="856615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78" name="Straight Connector 77"/>
          <p:cNvCxnSpPr/>
          <p:nvPr/>
        </p:nvCxnSpPr>
        <p:spPr>
          <a:xfrm>
            <a:off x="325438" y="1339850"/>
            <a:ext cx="8493125" cy="1588"/>
          </a:xfrm>
          <a:prstGeom prst="line">
            <a:avLst/>
          </a:prstGeom>
          <a:ln w="3175" cap="flat" cmpd="sng" algn="ctr">
            <a:solidFill>
              <a:srgbClr val="0500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5779" name="Title 4"/>
          <p:cNvSpPr txBox="1">
            <a:spLocks/>
          </p:cNvSpPr>
          <p:nvPr/>
        </p:nvSpPr>
        <p:spPr bwMode="auto">
          <a:xfrm>
            <a:off x="250825" y="407988"/>
            <a:ext cx="8364538" cy="792162"/>
          </a:xfrm>
          <a:prstGeom prst="rect">
            <a:avLst/>
          </a:prstGeom>
          <a:noFill/>
          <a:ln w="9525">
            <a:noFill/>
            <a:miter lim="800000"/>
            <a:headEnd/>
            <a:tailEnd/>
          </a:ln>
        </p:spPr>
        <p:txBody>
          <a:bodyPr anchor="ctr"/>
          <a:lstStyle/>
          <a:p>
            <a:r>
              <a:rPr lang="en-NZ" sz="2400">
                <a:latin typeface="Gill Sans MT" pitchFamily="34" charset="0"/>
                <a:ea typeface="ＭＳ Ｐゴシック"/>
                <a:cs typeface="ＭＳ Ｐゴシック"/>
              </a:rPr>
              <a:t>TVNZ Ondemand FY12 high-level roadmap</a:t>
            </a:r>
          </a:p>
          <a:p>
            <a:endParaRPr lang="en-NZ" sz="2400">
              <a:latin typeface="Gill Sans MT" pitchFamily="34" charset="0"/>
              <a:ea typeface="ＭＳ Ｐゴシック"/>
              <a:cs typeface="ＭＳ Ｐゴシック"/>
            </a:endParaRPr>
          </a:p>
        </p:txBody>
      </p:sp>
      <p:cxnSp>
        <p:nvCxnSpPr>
          <p:cNvPr id="81" name="Straight Connector 80"/>
          <p:cNvCxnSpPr/>
          <p:nvPr/>
        </p:nvCxnSpPr>
        <p:spPr>
          <a:xfrm>
            <a:off x="325438" y="1212850"/>
            <a:ext cx="8493125" cy="1588"/>
          </a:xfrm>
          <a:prstGeom prst="line">
            <a:avLst/>
          </a:prstGeom>
          <a:ln w="3175" cap="flat" cmpd="sng" algn="ctr">
            <a:solidFill>
              <a:srgbClr val="0500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5781" name="AutoShape 140"/>
          <p:cNvSpPr>
            <a:spLocks noChangeArrowheads="1"/>
          </p:cNvSpPr>
          <p:nvPr/>
        </p:nvSpPr>
        <p:spPr bwMode="auto">
          <a:xfrm>
            <a:off x="200025" y="1454150"/>
            <a:ext cx="8609013" cy="371475"/>
          </a:xfrm>
          <a:prstGeom prst="roundRect">
            <a:avLst>
              <a:gd name="adj" fmla="val 16667"/>
            </a:avLst>
          </a:prstGeom>
          <a:noFill/>
          <a:ln w="9525">
            <a:solidFill>
              <a:schemeClr val="tx1"/>
            </a:solidFill>
            <a:round/>
            <a:headEnd/>
            <a:tailEnd/>
          </a:ln>
        </p:spPr>
        <p:txBody>
          <a:bodyPr wrap="none" lIns="87279" tIns="43640" rIns="87279" bIns="43640" anchor="ctr"/>
          <a:lstStyle/>
          <a:p>
            <a:endParaRPr lang="en-NZ">
              <a:latin typeface="Gill Sans MT" pitchFamily="34" charset="0"/>
            </a:endParaRPr>
          </a:p>
        </p:txBody>
      </p:sp>
      <p:grpSp>
        <p:nvGrpSpPr>
          <p:cNvPr id="75782" name="Group 30"/>
          <p:cNvGrpSpPr>
            <a:grpSpLocks/>
          </p:cNvGrpSpPr>
          <p:nvPr/>
        </p:nvGrpSpPr>
        <p:grpSpPr bwMode="auto">
          <a:xfrm>
            <a:off x="2736850" y="1930400"/>
            <a:ext cx="874713" cy="850900"/>
            <a:chOff x="4826" y="2028"/>
            <a:chExt cx="597" cy="536"/>
          </a:xfrm>
        </p:grpSpPr>
        <p:pic>
          <p:nvPicPr>
            <p:cNvPr id="75849" name="Picture 31" descr="ondemand_home_change"/>
            <p:cNvPicPr>
              <a:picLocks noChangeAspect="1" noChangeArrowheads="1"/>
            </p:cNvPicPr>
            <p:nvPr/>
          </p:nvPicPr>
          <p:blipFill>
            <a:blip r:embed="rId3"/>
            <a:srcRect l="26866" t="10266" r="50185" b="60490"/>
            <a:stretch>
              <a:fillRect/>
            </a:stretch>
          </p:blipFill>
          <p:spPr bwMode="auto">
            <a:xfrm>
              <a:off x="4826" y="2028"/>
              <a:ext cx="521" cy="463"/>
            </a:xfrm>
            <a:prstGeom prst="rect">
              <a:avLst/>
            </a:prstGeom>
            <a:noFill/>
            <a:ln w="9525">
              <a:noFill/>
              <a:miter lim="800000"/>
              <a:headEnd/>
              <a:tailEnd/>
            </a:ln>
          </p:spPr>
        </p:pic>
        <p:sp>
          <p:nvSpPr>
            <p:cNvPr id="75850" name="Rectangle 32"/>
            <p:cNvSpPr>
              <a:spLocks/>
            </p:cNvSpPr>
            <p:nvPr/>
          </p:nvSpPr>
          <p:spPr bwMode="auto">
            <a:xfrm>
              <a:off x="4971" y="2472"/>
              <a:ext cx="452" cy="92"/>
            </a:xfrm>
            <a:prstGeom prst="rect">
              <a:avLst/>
            </a:prstGeom>
            <a:noFill/>
            <a:ln w="9525">
              <a:noFill/>
              <a:miter lim="800000"/>
              <a:headEnd/>
              <a:tailEnd/>
            </a:ln>
          </p:spPr>
          <p:txBody>
            <a:bodyPr lIns="95755" tIns="47877" rIns="95755" bIns="47877"/>
            <a:lstStyle/>
            <a:p>
              <a:pPr marL="171450" indent="-171450" defTabSz="912813" eaLnBrk="0" hangingPunct="0">
                <a:lnSpc>
                  <a:spcPct val="80000"/>
                </a:lnSpc>
                <a:spcBef>
                  <a:spcPct val="20000"/>
                </a:spcBef>
              </a:pPr>
              <a:r>
                <a:rPr lang="en-NZ" sz="800">
                  <a:latin typeface="Gill Sans MT" pitchFamily="34" charset="0"/>
                </a:rPr>
                <a:t>3000kbps</a:t>
              </a:r>
            </a:p>
            <a:p>
              <a:pPr marL="171450" indent="-171450" defTabSz="912813" eaLnBrk="0" hangingPunct="0">
                <a:lnSpc>
                  <a:spcPct val="80000"/>
                </a:lnSpc>
                <a:spcBef>
                  <a:spcPct val="20000"/>
                </a:spcBef>
              </a:pPr>
              <a:endParaRPr lang="en-GB">
                <a:latin typeface="Gill Sans MT" pitchFamily="34" charset="0"/>
              </a:endParaRPr>
            </a:p>
          </p:txBody>
        </p:sp>
      </p:grpSp>
      <p:grpSp>
        <p:nvGrpSpPr>
          <p:cNvPr id="75783" name="Group 33"/>
          <p:cNvGrpSpPr>
            <a:grpSpLocks/>
          </p:cNvGrpSpPr>
          <p:nvPr/>
        </p:nvGrpSpPr>
        <p:grpSpPr bwMode="auto">
          <a:xfrm>
            <a:off x="2411413" y="2263775"/>
            <a:ext cx="681037" cy="650875"/>
            <a:chOff x="4604" y="2238"/>
            <a:chExt cx="465" cy="410"/>
          </a:xfrm>
        </p:grpSpPr>
        <p:pic>
          <p:nvPicPr>
            <p:cNvPr id="75847" name="Picture 34" descr="ondemand_home_change"/>
            <p:cNvPicPr>
              <a:picLocks noChangeAspect="1" noChangeArrowheads="1"/>
            </p:cNvPicPr>
            <p:nvPr/>
          </p:nvPicPr>
          <p:blipFill>
            <a:blip r:embed="rId4"/>
            <a:srcRect l="26866" t="10266" r="50185" b="60490"/>
            <a:stretch>
              <a:fillRect/>
            </a:stretch>
          </p:blipFill>
          <p:spPr bwMode="auto">
            <a:xfrm>
              <a:off x="4604" y="2238"/>
              <a:ext cx="398" cy="354"/>
            </a:xfrm>
            <a:prstGeom prst="rect">
              <a:avLst/>
            </a:prstGeom>
            <a:noFill/>
            <a:ln w="9525">
              <a:noFill/>
              <a:miter lim="800000"/>
              <a:headEnd/>
              <a:tailEnd/>
            </a:ln>
          </p:spPr>
        </p:pic>
        <p:sp>
          <p:nvSpPr>
            <p:cNvPr id="75848" name="Rectangle 35"/>
            <p:cNvSpPr>
              <a:spLocks/>
            </p:cNvSpPr>
            <p:nvPr/>
          </p:nvSpPr>
          <p:spPr bwMode="auto">
            <a:xfrm>
              <a:off x="4695" y="2562"/>
              <a:ext cx="374" cy="86"/>
            </a:xfrm>
            <a:prstGeom prst="rect">
              <a:avLst/>
            </a:prstGeom>
            <a:noFill/>
            <a:ln w="9525">
              <a:noFill/>
              <a:miter lim="800000"/>
              <a:headEnd/>
              <a:tailEnd/>
            </a:ln>
          </p:spPr>
          <p:txBody>
            <a:bodyPr lIns="95755" tIns="47877" rIns="95755" bIns="47877"/>
            <a:lstStyle/>
            <a:p>
              <a:pPr marL="171450" indent="-171450" defTabSz="912813" eaLnBrk="0" hangingPunct="0">
                <a:lnSpc>
                  <a:spcPct val="80000"/>
                </a:lnSpc>
                <a:spcBef>
                  <a:spcPct val="20000"/>
                </a:spcBef>
              </a:pPr>
              <a:r>
                <a:rPr lang="en-NZ" sz="800">
                  <a:latin typeface="Gill Sans MT" pitchFamily="34" charset="0"/>
                </a:rPr>
                <a:t>700kbps</a:t>
              </a:r>
            </a:p>
            <a:p>
              <a:pPr marL="171450" indent="-171450" defTabSz="912813" eaLnBrk="0" hangingPunct="0">
                <a:lnSpc>
                  <a:spcPct val="80000"/>
                </a:lnSpc>
                <a:spcBef>
                  <a:spcPct val="20000"/>
                </a:spcBef>
              </a:pPr>
              <a:endParaRPr lang="en-GB">
                <a:latin typeface="Gill Sans MT" pitchFamily="34" charset="0"/>
              </a:endParaRPr>
            </a:p>
          </p:txBody>
        </p:sp>
      </p:grpSp>
      <p:grpSp>
        <p:nvGrpSpPr>
          <p:cNvPr id="75784" name="Group 68"/>
          <p:cNvGrpSpPr>
            <a:grpSpLocks/>
          </p:cNvGrpSpPr>
          <p:nvPr/>
        </p:nvGrpSpPr>
        <p:grpSpPr bwMode="auto">
          <a:xfrm>
            <a:off x="2166938" y="2578100"/>
            <a:ext cx="1295400" cy="784225"/>
            <a:chOff x="4437" y="2436"/>
            <a:chExt cx="884" cy="494"/>
          </a:xfrm>
        </p:grpSpPr>
        <p:sp>
          <p:nvSpPr>
            <p:cNvPr id="75844" name="Rectangle 69"/>
            <p:cNvSpPr>
              <a:spLocks/>
            </p:cNvSpPr>
            <p:nvPr/>
          </p:nvSpPr>
          <p:spPr bwMode="auto">
            <a:xfrm>
              <a:off x="4551" y="2748"/>
              <a:ext cx="770" cy="182"/>
            </a:xfrm>
            <a:prstGeom prst="rect">
              <a:avLst/>
            </a:prstGeom>
            <a:noFill/>
            <a:ln w="9525">
              <a:noFill/>
              <a:miter lim="800000"/>
              <a:headEnd/>
              <a:tailEnd/>
            </a:ln>
          </p:spPr>
          <p:txBody>
            <a:bodyPr lIns="95755" tIns="47877" rIns="95755" bIns="47877"/>
            <a:lstStyle/>
            <a:p>
              <a:pPr marL="171450" indent="-171450" defTabSz="912813" eaLnBrk="0" hangingPunct="0">
                <a:lnSpc>
                  <a:spcPct val="80000"/>
                </a:lnSpc>
                <a:spcBef>
                  <a:spcPct val="20000"/>
                </a:spcBef>
              </a:pPr>
              <a:r>
                <a:rPr lang="en-NZ" sz="1300">
                  <a:latin typeface="Gill Sans MT" pitchFamily="34" charset="0"/>
                </a:rPr>
                <a:t>Adaptive Streaming</a:t>
              </a:r>
            </a:p>
            <a:p>
              <a:pPr marL="171450" indent="-171450" defTabSz="912813" eaLnBrk="0" hangingPunct="0">
                <a:lnSpc>
                  <a:spcPct val="80000"/>
                </a:lnSpc>
                <a:spcBef>
                  <a:spcPct val="20000"/>
                </a:spcBef>
              </a:pPr>
              <a:endParaRPr lang="en-GB" sz="1300">
                <a:latin typeface="Gill Sans MT" pitchFamily="34" charset="0"/>
              </a:endParaRPr>
            </a:p>
          </p:txBody>
        </p:sp>
        <p:pic>
          <p:nvPicPr>
            <p:cNvPr id="75845" name="Picture 70" descr="ondemand_home_change"/>
            <p:cNvPicPr>
              <a:picLocks noChangeAspect="1" noChangeArrowheads="1"/>
            </p:cNvPicPr>
            <p:nvPr/>
          </p:nvPicPr>
          <p:blipFill>
            <a:blip r:embed="rId5"/>
            <a:srcRect l="26866" t="10266" r="50185" b="60490"/>
            <a:stretch>
              <a:fillRect/>
            </a:stretch>
          </p:blipFill>
          <p:spPr bwMode="auto">
            <a:xfrm>
              <a:off x="4496" y="2436"/>
              <a:ext cx="260" cy="231"/>
            </a:xfrm>
            <a:prstGeom prst="rect">
              <a:avLst/>
            </a:prstGeom>
            <a:noFill/>
            <a:ln w="9525">
              <a:noFill/>
              <a:miter lim="800000"/>
              <a:headEnd/>
              <a:tailEnd/>
            </a:ln>
          </p:spPr>
        </p:pic>
        <p:sp>
          <p:nvSpPr>
            <p:cNvPr id="75846" name="Rectangle 71"/>
            <p:cNvSpPr>
              <a:spLocks/>
            </p:cNvSpPr>
            <p:nvPr/>
          </p:nvSpPr>
          <p:spPr bwMode="auto">
            <a:xfrm>
              <a:off x="4437" y="2640"/>
              <a:ext cx="374" cy="86"/>
            </a:xfrm>
            <a:prstGeom prst="rect">
              <a:avLst/>
            </a:prstGeom>
            <a:noFill/>
            <a:ln w="9525">
              <a:noFill/>
              <a:miter lim="800000"/>
              <a:headEnd/>
              <a:tailEnd/>
            </a:ln>
          </p:spPr>
          <p:txBody>
            <a:bodyPr lIns="95755" tIns="47877" rIns="95755" bIns="47877"/>
            <a:lstStyle/>
            <a:p>
              <a:pPr marL="171450" indent="-171450" defTabSz="912813" eaLnBrk="0" hangingPunct="0">
                <a:lnSpc>
                  <a:spcPct val="80000"/>
                </a:lnSpc>
                <a:spcBef>
                  <a:spcPct val="20000"/>
                </a:spcBef>
              </a:pPr>
              <a:r>
                <a:rPr lang="en-NZ" sz="800">
                  <a:latin typeface="Gill Sans MT" pitchFamily="34" charset="0"/>
                </a:rPr>
                <a:t>300kbps</a:t>
              </a:r>
            </a:p>
            <a:p>
              <a:pPr marL="171450" indent="-171450" defTabSz="912813" eaLnBrk="0" hangingPunct="0">
                <a:lnSpc>
                  <a:spcPct val="80000"/>
                </a:lnSpc>
                <a:spcBef>
                  <a:spcPct val="20000"/>
                </a:spcBef>
              </a:pPr>
              <a:endParaRPr lang="en-GB">
                <a:latin typeface="Gill Sans MT" pitchFamily="34" charset="0"/>
              </a:endParaRPr>
            </a:p>
          </p:txBody>
        </p:sp>
      </p:grpSp>
      <p:sp>
        <p:nvSpPr>
          <p:cNvPr id="75785" name="AutoShape 26"/>
          <p:cNvSpPr>
            <a:spLocks noChangeArrowheads="1"/>
          </p:cNvSpPr>
          <p:nvPr/>
        </p:nvSpPr>
        <p:spPr bwMode="auto">
          <a:xfrm>
            <a:off x="2166938" y="1897063"/>
            <a:ext cx="1444625" cy="1646237"/>
          </a:xfrm>
          <a:prstGeom prst="roundRect">
            <a:avLst>
              <a:gd name="adj" fmla="val 16667"/>
            </a:avLst>
          </a:prstGeom>
          <a:noFill/>
          <a:ln w="9525">
            <a:solidFill>
              <a:srgbClr val="777777"/>
            </a:solidFill>
            <a:round/>
            <a:headEnd/>
            <a:tailEnd/>
          </a:ln>
        </p:spPr>
        <p:txBody>
          <a:bodyPr wrap="none" lIns="87279" tIns="43640" rIns="87279" bIns="43640" anchor="ctr"/>
          <a:lstStyle/>
          <a:p>
            <a:endParaRPr lang="en-NZ">
              <a:latin typeface="Gill Sans MT" pitchFamily="34" charset="0"/>
            </a:endParaRPr>
          </a:p>
        </p:txBody>
      </p:sp>
      <p:pic>
        <p:nvPicPr>
          <p:cNvPr id="75786" name="Picture 2" descr="http://bin-false.org/images/hd_logo2.png"/>
          <p:cNvPicPr>
            <a:picLocks noChangeAspect="1" noChangeArrowheads="1"/>
          </p:cNvPicPr>
          <p:nvPr/>
        </p:nvPicPr>
        <p:blipFill>
          <a:blip r:embed="rId6"/>
          <a:srcRect/>
          <a:stretch>
            <a:fillRect/>
          </a:stretch>
        </p:blipFill>
        <p:spPr bwMode="auto">
          <a:xfrm>
            <a:off x="3233738" y="2914650"/>
            <a:ext cx="328612" cy="247650"/>
          </a:xfrm>
          <a:prstGeom prst="rect">
            <a:avLst/>
          </a:prstGeom>
          <a:noFill/>
          <a:ln w="9525">
            <a:noFill/>
            <a:miter lim="800000"/>
            <a:headEnd/>
            <a:tailEnd/>
          </a:ln>
        </p:spPr>
      </p:pic>
      <p:grpSp>
        <p:nvGrpSpPr>
          <p:cNvPr id="75787" name="Group 3"/>
          <p:cNvGrpSpPr>
            <a:grpSpLocks/>
          </p:cNvGrpSpPr>
          <p:nvPr/>
        </p:nvGrpSpPr>
        <p:grpSpPr bwMode="auto">
          <a:xfrm>
            <a:off x="3700463" y="2897188"/>
            <a:ext cx="1644650" cy="1109662"/>
            <a:chOff x="2369005" y="3708253"/>
            <a:chExt cx="1781695" cy="1111747"/>
          </a:xfrm>
        </p:grpSpPr>
        <p:sp>
          <p:nvSpPr>
            <p:cNvPr id="75840" name="AutoShape 26"/>
            <p:cNvSpPr>
              <a:spLocks noChangeArrowheads="1"/>
            </p:cNvSpPr>
            <p:nvPr/>
          </p:nvSpPr>
          <p:spPr bwMode="auto">
            <a:xfrm>
              <a:off x="2369005" y="3708253"/>
              <a:ext cx="1763174" cy="1111747"/>
            </a:xfrm>
            <a:prstGeom prst="roundRect">
              <a:avLst>
                <a:gd name="adj" fmla="val 16667"/>
              </a:avLst>
            </a:prstGeom>
            <a:noFill/>
            <a:ln w="9525">
              <a:solidFill>
                <a:srgbClr val="777777"/>
              </a:solidFill>
              <a:round/>
              <a:headEnd/>
              <a:tailEnd/>
            </a:ln>
          </p:spPr>
          <p:txBody>
            <a:bodyPr wrap="none" anchor="ctr"/>
            <a:lstStyle/>
            <a:p>
              <a:endParaRPr lang="en-NZ">
                <a:latin typeface="Gill Sans MT" pitchFamily="34" charset="0"/>
              </a:endParaRPr>
            </a:p>
          </p:txBody>
        </p:sp>
        <p:pic>
          <p:nvPicPr>
            <p:cNvPr id="75841" name="Picture 5" descr="C:\Documents and Settings\TCotter\My Documents\Presentations\Ondemand Assets\tvnz_ondemand_logo_white_bg.jpg"/>
            <p:cNvPicPr>
              <a:picLocks noChangeAspect="1" noChangeArrowheads="1"/>
            </p:cNvPicPr>
            <p:nvPr/>
          </p:nvPicPr>
          <p:blipFill>
            <a:blip r:embed="rId7"/>
            <a:srcRect/>
            <a:stretch>
              <a:fillRect/>
            </a:stretch>
          </p:blipFill>
          <p:spPr bwMode="auto">
            <a:xfrm>
              <a:off x="2498721" y="3788098"/>
              <a:ext cx="1300163" cy="253114"/>
            </a:xfrm>
            <a:prstGeom prst="rect">
              <a:avLst/>
            </a:prstGeom>
            <a:noFill/>
            <a:ln w="9525">
              <a:noFill/>
              <a:miter lim="800000"/>
              <a:headEnd/>
              <a:tailEnd/>
            </a:ln>
          </p:spPr>
        </p:pic>
        <p:sp>
          <p:nvSpPr>
            <p:cNvPr id="75842" name="TextBox 60"/>
            <p:cNvSpPr txBox="1">
              <a:spLocks noChangeArrowheads="1"/>
            </p:cNvSpPr>
            <p:nvPr/>
          </p:nvSpPr>
          <p:spPr bwMode="auto">
            <a:xfrm>
              <a:off x="3697315" y="3723224"/>
              <a:ext cx="453385" cy="323384"/>
            </a:xfrm>
            <a:prstGeom prst="rect">
              <a:avLst/>
            </a:prstGeom>
            <a:noFill/>
            <a:ln w="9525">
              <a:noFill/>
              <a:miter lim="800000"/>
              <a:headEnd/>
              <a:tailEnd/>
            </a:ln>
          </p:spPr>
          <p:txBody>
            <a:bodyPr wrap="none">
              <a:spAutoFit/>
            </a:bodyPr>
            <a:lstStyle/>
            <a:p>
              <a:r>
                <a:rPr lang="en-NZ" sz="1500" b="1">
                  <a:latin typeface="Gill Sans MT" pitchFamily="34" charset="0"/>
                  <a:cs typeface="Arial" charset="0"/>
                </a:rPr>
                <a:t>on</a:t>
              </a:r>
            </a:p>
          </p:txBody>
        </p:sp>
        <p:pic>
          <p:nvPicPr>
            <p:cNvPr id="75843" name="Picture 15" descr="http://www.consumerelectronicstore.com/images/products/preview/un55d8000yf.jpg"/>
            <p:cNvPicPr>
              <a:picLocks noChangeAspect="1" noChangeArrowheads="1"/>
            </p:cNvPicPr>
            <p:nvPr/>
          </p:nvPicPr>
          <p:blipFill>
            <a:blip r:embed="rId8"/>
            <a:srcRect t="20547" b="17119"/>
            <a:stretch>
              <a:fillRect/>
            </a:stretch>
          </p:blipFill>
          <p:spPr bwMode="auto">
            <a:xfrm>
              <a:off x="2625896" y="4041212"/>
              <a:ext cx="1249392" cy="778788"/>
            </a:xfrm>
            <a:prstGeom prst="rect">
              <a:avLst/>
            </a:prstGeom>
            <a:noFill/>
            <a:ln w="9525">
              <a:noFill/>
              <a:miter lim="800000"/>
              <a:headEnd/>
              <a:tailEnd/>
            </a:ln>
          </p:spPr>
        </p:pic>
      </p:grpSp>
      <p:grpSp>
        <p:nvGrpSpPr>
          <p:cNvPr id="75788" name="Group 2"/>
          <p:cNvGrpSpPr>
            <a:grpSpLocks/>
          </p:cNvGrpSpPr>
          <p:nvPr/>
        </p:nvGrpSpPr>
        <p:grpSpPr bwMode="auto">
          <a:xfrm>
            <a:off x="5400675" y="1919288"/>
            <a:ext cx="1627188" cy="1682750"/>
            <a:chOff x="2386992" y="1917228"/>
            <a:chExt cx="1763174" cy="1682476"/>
          </a:xfrm>
        </p:grpSpPr>
        <p:sp>
          <p:nvSpPr>
            <p:cNvPr id="75831" name="AutoShape 26"/>
            <p:cNvSpPr>
              <a:spLocks noChangeArrowheads="1"/>
            </p:cNvSpPr>
            <p:nvPr/>
          </p:nvSpPr>
          <p:spPr bwMode="auto">
            <a:xfrm>
              <a:off x="2386992" y="1917228"/>
              <a:ext cx="1763174" cy="1682476"/>
            </a:xfrm>
            <a:prstGeom prst="roundRect">
              <a:avLst>
                <a:gd name="adj" fmla="val 16667"/>
              </a:avLst>
            </a:prstGeom>
            <a:noFill/>
            <a:ln w="9525">
              <a:solidFill>
                <a:srgbClr val="777777"/>
              </a:solidFill>
              <a:round/>
              <a:headEnd/>
              <a:tailEnd/>
            </a:ln>
          </p:spPr>
          <p:txBody>
            <a:bodyPr wrap="none" anchor="ctr"/>
            <a:lstStyle/>
            <a:p>
              <a:endParaRPr lang="en-NZ">
                <a:latin typeface="Gill Sans MT" pitchFamily="34" charset="0"/>
              </a:endParaRPr>
            </a:p>
          </p:txBody>
        </p:sp>
        <p:pic>
          <p:nvPicPr>
            <p:cNvPr id="75832" name="Picture 4" descr="http://www.geekwithlaptop.com/wp-content/uploads/2011/01/apple_ipad_2.jpg"/>
            <p:cNvPicPr>
              <a:picLocks noChangeAspect="1" noChangeArrowheads="1"/>
            </p:cNvPicPr>
            <p:nvPr/>
          </p:nvPicPr>
          <p:blipFill>
            <a:blip r:embed="rId9"/>
            <a:srcRect/>
            <a:stretch>
              <a:fillRect/>
            </a:stretch>
          </p:blipFill>
          <p:spPr bwMode="auto">
            <a:xfrm>
              <a:off x="2485223" y="2556040"/>
              <a:ext cx="676144" cy="992864"/>
            </a:xfrm>
            <a:prstGeom prst="rect">
              <a:avLst/>
            </a:prstGeom>
            <a:noFill/>
            <a:ln w="9525">
              <a:noFill/>
              <a:miter lim="800000"/>
              <a:headEnd/>
              <a:tailEnd/>
            </a:ln>
          </p:spPr>
        </p:pic>
        <p:pic>
          <p:nvPicPr>
            <p:cNvPr id="75833" name="Picture 5" descr="C:\Documents and Settings\TCotter\My Documents\Presentations\Ondemand Assets\tvnz_ondemand_logo_white_bg.jpg"/>
            <p:cNvPicPr>
              <a:picLocks noChangeAspect="1" noChangeArrowheads="1"/>
            </p:cNvPicPr>
            <p:nvPr/>
          </p:nvPicPr>
          <p:blipFill>
            <a:blip r:embed="rId7"/>
            <a:srcRect/>
            <a:stretch>
              <a:fillRect/>
            </a:stretch>
          </p:blipFill>
          <p:spPr bwMode="auto">
            <a:xfrm>
              <a:off x="2498721" y="2038801"/>
              <a:ext cx="1300163" cy="253114"/>
            </a:xfrm>
            <a:prstGeom prst="rect">
              <a:avLst/>
            </a:prstGeom>
            <a:noFill/>
            <a:ln w="9525">
              <a:noFill/>
              <a:miter lim="800000"/>
              <a:headEnd/>
              <a:tailEnd/>
            </a:ln>
          </p:spPr>
        </p:pic>
        <p:pic>
          <p:nvPicPr>
            <p:cNvPr id="75834" name="Picture 7" descr="http://img.extremepc.fr/2011/multimedia/ipad-2-apple-logo.png"/>
            <p:cNvPicPr>
              <a:picLocks noChangeAspect="1" noChangeArrowheads="1"/>
            </p:cNvPicPr>
            <p:nvPr/>
          </p:nvPicPr>
          <p:blipFill>
            <a:blip r:embed="rId10"/>
            <a:srcRect l="19513" t="33688" r="14609" b="39600"/>
            <a:stretch>
              <a:fillRect/>
            </a:stretch>
          </p:blipFill>
          <p:spPr bwMode="auto">
            <a:xfrm>
              <a:off x="3467991" y="2295859"/>
              <a:ext cx="508408" cy="154607"/>
            </a:xfrm>
            <a:prstGeom prst="rect">
              <a:avLst/>
            </a:prstGeom>
            <a:noFill/>
            <a:ln w="9525">
              <a:noFill/>
              <a:miter lim="800000"/>
              <a:headEnd/>
              <a:tailEnd/>
            </a:ln>
          </p:spPr>
        </p:pic>
        <p:pic>
          <p:nvPicPr>
            <p:cNvPr id="75835" name="Picture 9" descr="http://images.macnn.com/macnn/news/0807/7-iphone.gif"/>
            <p:cNvPicPr>
              <a:picLocks noChangeAspect="1" noChangeArrowheads="1"/>
            </p:cNvPicPr>
            <p:nvPr/>
          </p:nvPicPr>
          <p:blipFill>
            <a:blip r:embed="rId11"/>
            <a:srcRect/>
            <a:stretch>
              <a:fillRect/>
            </a:stretch>
          </p:blipFill>
          <p:spPr bwMode="auto">
            <a:xfrm>
              <a:off x="2527218" y="2260432"/>
              <a:ext cx="751397" cy="219408"/>
            </a:xfrm>
            <a:prstGeom prst="rect">
              <a:avLst/>
            </a:prstGeom>
            <a:noFill/>
            <a:ln w="9525">
              <a:noFill/>
              <a:miter lim="800000"/>
              <a:headEnd/>
              <a:tailEnd/>
            </a:ln>
          </p:spPr>
        </p:pic>
        <p:sp>
          <p:nvSpPr>
            <p:cNvPr id="106" name="TextBox 105"/>
            <p:cNvSpPr txBox="1"/>
            <p:nvPr/>
          </p:nvSpPr>
          <p:spPr>
            <a:xfrm>
              <a:off x="3186871" y="2207693"/>
              <a:ext cx="344034" cy="323797"/>
            </a:xfrm>
            <a:prstGeom prst="rect">
              <a:avLst/>
            </a:prstGeom>
            <a:noFill/>
          </p:spPr>
          <p:txBody>
            <a:bodyPr wrap="none">
              <a:spAutoFit/>
            </a:bodyPr>
            <a:lstStyle/>
            <a:p>
              <a:pPr fontAlgn="auto">
                <a:spcBef>
                  <a:spcPts val="0"/>
                </a:spcBef>
                <a:spcAft>
                  <a:spcPts val="0"/>
                </a:spcAft>
                <a:defRPr/>
              </a:pPr>
              <a:r>
                <a:rPr lang="en-NZ" sz="1500" dirty="0">
                  <a:solidFill>
                    <a:schemeClr val="tx1">
                      <a:lumMod val="85000"/>
                      <a:lumOff val="15000"/>
                    </a:schemeClr>
                  </a:solidFill>
                  <a:latin typeface="Gill Sans MT"/>
                </a:rPr>
                <a:t>&amp;</a:t>
              </a:r>
            </a:p>
          </p:txBody>
        </p:sp>
        <p:sp>
          <p:nvSpPr>
            <p:cNvPr id="107" name="TextBox 106"/>
            <p:cNvSpPr txBox="1"/>
            <p:nvPr/>
          </p:nvSpPr>
          <p:spPr>
            <a:xfrm>
              <a:off x="3697761" y="1974369"/>
              <a:ext cx="433483" cy="323797"/>
            </a:xfrm>
            <a:prstGeom prst="rect">
              <a:avLst/>
            </a:prstGeom>
            <a:noFill/>
          </p:spPr>
          <p:txBody>
            <a:bodyPr wrap="none">
              <a:spAutoFit/>
            </a:bodyPr>
            <a:lstStyle/>
            <a:p>
              <a:pPr fontAlgn="auto">
                <a:spcBef>
                  <a:spcPts val="0"/>
                </a:spcBef>
                <a:spcAft>
                  <a:spcPts val="0"/>
                </a:spcAft>
                <a:defRPr/>
              </a:pPr>
              <a:r>
                <a:rPr lang="en-NZ" sz="1500" dirty="0">
                  <a:solidFill>
                    <a:schemeClr val="tx1">
                      <a:lumMod val="85000"/>
                      <a:lumOff val="15000"/>
                    </a:schemeClr>
                  </a:solidFill>
                  <a:latin typeface="Gill Sans MT"/>
                </a:rPr>
                <a:t>on</a:t>
              </a:r>
            </a:p>
          </p:txBody>
        </p:sp>
        <p:pic>
          <p:nvPicPr>
            <p:cNvPr id="75838" name="Picture 11" descr="http://osxdaily.com/wp-content/uploads/2010/07/iphone-without-contract.jpg"/>
            <p:cNvPicPr>
              <a:picLocks noChangeAspect="1" noChangeArrowheads="1"/>
            </p:cNvPicPr>
            <p:nvPr/>
          </p:nvPicPr>
          <p:blipFill>
            <a:blip r:embed="rId12"/>
            <a:srcRect r="68311"/>
            <a:stretch>
              <a:fillRect/>
            </a:stretch>
          </p:blipFill>
          <p:spPr bwMode="auto">
            <a:xfrm>
              <a:off x="3252611" y="2722290"/>
              <a:ext cx="254204" cy="652322"/>
            </a:xfrm>
            <a:prstGeom prst="rect">
              <a:avLst/>
            </a:prstGeom>
            <a:noFill/>
            <a:ln w="9525">
              <a:noFill/>
              <a:miter lim="800000"/>
              <a:headEnd/>
              <a:tailEnd/>
            </a:ln>
          </p:spPr>
        </p:pic>
        <p:pic>
          <p:nvPicPr>
            <p:cNvPr id="75839" name="Picture 17" descr="http://3.bp.blogspot.com/-757hge78yRA/TW4M3OGy1JI/AAAAAAAAVcY/9NJIxdUxbVo/s1600/ios_logo.jpg"/>
            <p:cNvPicPr>
              <a:picLocks noChangeAspect="1" noChangeArrowheads="1"/>
            </p:cNvPicPr>
            <p:nvPr/>
          </p:nvPicPr>
          <p:blipFill>
            <a:blip r:embed="rId13"/>
            <a:srcRect l="11349" r="7635"/>
            <a:stretch>
              <a:fillRect/>
            </a:stretch>
          </p:blipFill>
          <p:spPr bwMode="auto">
            <a:xfrm>
              <a:off x="3556241" y="2922115"/>
              <a:ext cx="485285" cy="243902"/>
            </a:xfrm>
            <a:prstGeom prst="rect">
              <a:avLst/>
            </a:prstGeom>
            <a:noFill/>
            <a:ln w="9525">
              <a:noFill/>
              <a:miter lim="800000"/>
              <a:headEnd/>
              <a:tailEnd/>
            </a:ln>
          </p:spPr>
        </p:pic>
      </p:grpSp>
      <p:grpSp>
        <p:nvGrpSpPr>
          <p:cNvPr id="75789" name="Group 5"/>
          <p:cNvGrpSpPr>
            <a:grpSpLocks/>
          </p:cNvGrpSpPr>
          <p:nvPr/>
        </p:nvGrpSpPr>
        <p:grpSpPr bwMode="auto">
          <a:xfrm>
            <a:off x="5456238" y="3683000"/>
            <a:ext cx="1646237" cy="1111250"/>
            <a:chOff x="4189285" y="3708253"/>
            <a:chExt cx="1781695" cy="1111747"/>
          </a:xfrm>
        </p:grpSpPr>
        <p:sp>
          <p:nvSpPr>
            <p:cNvPr id="75827" name="AutoShape 26"/>
            <p:cNvSpPr>
              <a:spLocks noChangeArrowheads="1"/>
            </p:cNvSpPr>
            <p:nvPr/>
          </p:nvSpPr>
          <p:spPr bwMode="auto">
            <a:xfrm>
              <a:off x="4189285" y="3708253"/>
              <a:ext cx="1763174" cy="1111747"/>
            </a:xfrm>
            <a:prstGeom prst="roundRect">
              <a:avLst>
                <a:gd name="adj" fmla="val 16667"/>
              </a:avLst>
            </a:prstGeom>
            <a:noFill/>
            <a:ln w="9525">
              <a:solidFill>
                <a:srgbClr val="777777"/>
              </a:solidFill>
              <a:round/>
              <a:headEnd/>
              <a:tailEnd/>
            </a:ln>
          </p:spPr>
          <p:txBody>
            <a:bodyPr wrap="none" anchor="ctr"/>
            <a:lstStyle/>
            <a:p>
              <a:endParaRPr lang="en-NZ">
                <a:latin typeface="Gill Sans MT" pitchFamily="34" charset="0"/>
              </a:endParaRPr>
            </a:p>
          </p:txBody>
        </p:sp>
        <p:pic>
          <p:nvPicPr>
            <p:cNvPr id="75828" name="Picture 5" descr="C:\Documents and Settings\TCotter\My Documents\Presentations\Ondemand Assets\tvnz_ondemand_logo_white_bg.jpg"/>
            <p:cNvPicPr>
              <a:picLocks noChangeAspect="1" noChangeArrowheads="1"/>
            </p:cNvPicPr>
            <p:nvPr/>
          </p:nvPicPr>
          <p:blipFill>
            <a:blip r:embed="rId7"/>
            <a:srcRect/>
            <a:stretch>
              <a:fillRect/>
            </a:stretch>
          </p:blipFill>
          <p:spPr bwMode="auto">
            <a:xfrm>
              <a:off x="4319001" y="3788098"/>
              <a:ext cx="1300163" cy="253114"/>
            </a:xfrm>
            <a:prstGeom prst="rect">
              <a:avLst/>
            </a:prstGeom>
            <a:noFill/>
            <a:ln w="9525">
              <a:noFill/>
              <a:miter lim="800000"/>
              <a:headEnd/>
              <a:tailEnd/>
            </a:ln>
          </p:spPr>
        </p:pic>
        <p:sp>
          <p:nvSpPr>
            <p:cNvPr id="75829" name="TextBox 66"/>
            <p:cNvSpPr txBox="1">
              <a:spLocks noChangeArrowheads="1"/>
            </p:cNvSpPr>
            <p:nvPr/>
          </p:nvSpPr>
          <p:spPr bwMode="auto">
            <a:xfrm>
              <a:off x="5517595" y="3723224"/>
              <a:ext cx="453385" cy="323384"/>
            </a:xfrm>
            <a:prstGeom prst="rect">
              <a:avLst/>
            </a:prstGeom>
            <a:noFill/>
            <a:ln w="9525">
              <a:noFill/>
              <a:miter lim="800000"/>
              <a:headEnd/>
              <a:tailEnd/>
            </a:ln>
          </p:spPr>
          <p:txBody>
            <a:bodyPr wrap="none">
              <a:spAutoFit/>
            </a:bodyPr>
            <a:lstStyle/>
            <a:p>
              <a:r>
                <a:rPr lang="en-NZ" sz="1500" b="1">
                  <a:latin typeface="Gill Sans MT" pitchFamily="34" charset="0"/>
                  <a:cs typeface="Arial" charset="0"/>
                </a:rPr>
                <a:t>on</a:t>
              </a:r>
            </a:p>
          </p:txBody>
        </p:sp>
        <p:pic>
          <p:nvPicPr>
            <p:cNvPr id="75830" name="Picture 19" descr="http://www.eldergadget.com/wp-content/uploads/2011/06/android-logo-white.jpg"/>
            <p:cNvPicPr>
              <a:picLocks noChangeAspect="1" noChangeArrowheads="1"/>
            </p:cNvPicPr>
            <p:nvPr/>
          </p:nvPicPr>
          <p:blipFill>
            <a:blip r:embed="rId14"/>
            <a:srcRect/>
            <a:stretch>
              <a:fillRect/>
            </a:stretch>
          </p:blipFill>
          <p:spPr bwMode="auto">
            <a:xfrm>
              <a:off x="4713333" y="4037966"/>
              <a:ext cx="715077" cy="715077"/>
            </a:xfrm>
            <a:prstGeom prst="rect">
              <a:avLst/>
            </a:prstGeom>
            <a:noFill/>
            <a:ln w="9525">
              <a:noFill/>
              <a:miter lim="800000"/>
              <a:headEnd/>
              <a:tailEnd/>
            </a:ln>
          </p:spPr>
        </p:pic>
      </p:grpSp>
      <p:sp>
        <p:nvSpPr>
          <p:cNvPr id="75790" name="AutoShape 26"/>
          <p:cNvSpPr>
            <a:spLocks noChangeArrowheads="1"/>
          </p:cNvSpPr>
          <p:nvPr/>
        </p:nvSpPr>
        <p:spPr bwMode="auto">
          <a:xfrm>
            <a:off x="3690938" y="1930400"/>
            <a:ext cx="1627187" cy="841375"/>
          </a:xfrm>
          <a:prstGeom prst="roundRect">
            <a:avLst>
              <a:gd name="adj" fmla="val 16667"/>
            </a:avLst>
          </a:prstGeom>
          <a:noFill/>
          <a:ln w="9525">
            <a:solidFill>
              <a:srgbClr val="777777"/>
            </a:solidFill>
            <a:round/>
            <a:headEnd/>
            <a:tailEnd/>
          </a:ln>
        </p:spPr>
        <p:txBody>
          <a:bodyPr wrap="none" anchor="ctr"/>
          <a:lstStyle/>
          <a:p>
            <a:endParaRPr lang="en-NZ">
              <a:latin typeface="Gill Sans MT" pitchFamily="34" charset="0"/>
            </a:endParaRPr>
          </a:p>
        </p:txBody>
      </p:sp>
      <p:pic>
        <p:nvPicPr>
          <p:cNvPr id="75791" name="Picture 5" descr="C:\Documents and Settings\TCotter\My Documents\Presentations\Ondemand Assets\tvnz_ondemand_logo_white_bg.jpg"/>
          <p:cNvPicPr>
            <a:picLocks noChangeAspect="1" noChangeArrowheads="1"/>
          </p:cNvPicPr>
          <p:nvPr/>
        </p:nvPicPr>
        <p:blipFill>
          <a:blip r:embed="rId7"/>
          <a:srcRect/>
          <a:stretch>
            <a:fillRect/>
          </a:stretch>
        </p:blipFill>
        <p:spPr bwMode="auto">
          <a:xfrm>
            <a:off x="3810000" y="2082800"/>
            <a:ext cx="1201738" cy="254000"/>
          </a:xfrm>
          <a:prstGeom prst="rect">
            <a:avLst/>
          </a:prstGeom>
          <a:noFill/>
          <a:ln w="9525">
            <a:noFill/>
            <a:miter lim="800000"/>
            <a:headEnd/>
            <a:tailEnd/>
          </a:ln>
        </p:spPr>
      </p:pic>
      <p:sp>
        <p:nvSpPr>
          <p:cNvPr id="117" name="TextBox 116"/>
          <p:cNvSpPr txBox="1"/>
          <p:nvPr/>
        </p:nvSpPr>
        <p:spPr bwMode="auto">
          <a:xfrm>
            <a:off x="4895850" y="2027238"/>
            <a:ext cx="400050" cy="323850"/>
          </a:xfrm>
          <a:prstGeom prst="rect">
            <a:avLst/>
          </a:prstGeom>
          <a:noFill/>
        </p:spPr>
        <p:txBody>
          <a:bodyPr wrap="none">
            <a:spAutoFit/>
          </a:bodyPr>
          <a:lstStyle/>
          <a:p>
            <a:pPr fontAlgn="auto">
              <a:spcBef>
                <a:spcPts val="0"/>
              </a:spcBef>
              <a:spcAft>
                <a:spcPts val="0"/>
              </a:spcAft>
              <a:defRPr/>
            </a:pPr>
            <a:r>
              <a:rPr lang="en-NZ" sz="1500" dirty="0">
                <a:solidFill>
                  <a:schemeClr val="tx1">
                    <a:lumMod val="85000"/>
                    <a:lumOff val="15000"/>
                  </a:schemeClr>
                </a:solidFill>
                <a:latin typeface="Gill Sans MT"/>
              </a:rPr>
              <a:t>on</a:t>
            </a:r>
          </a:p>
        </p:txBody>
      </p:sp>
      <p:pic>
        <p:nvPicPr>
          <p:cNvPr id="75793" name="Picture 150" descr="2391747442_eaedaa1ff4"/>
          <p:cNvPicPr>
            <a:picLocks noChangeAspect="1" noChangeArrowheads="1"/>
          </p:cNvPicPr>
          <p:nvPr/>
        </p:nvPicPr>
        <p:blipFill>
          <a:blip r:embed="rId15"/>
          <a:srcRect/>
          <a:stretch>
            <a:fillRect/>
          </a:stretch>
        </p:blipFill>
        <p:spPr bwMode="auto">
          <a:xfrm>
            <a:off x="3743325" y="2422525"/>
            <a:ext cx="722313" cy="273050"/>
          </a:xfrm>
          <a:prstGeom prst="rect">
            <a:avLst/>
          </a:prstGeom>
          <a:noFill/>
          <a:ln w="9525">
            <a:noFill/>
            <a:miter lim="800000"/>
            <a:headEnd/>
            <a:tailEnd/>
          </a:ln>
        </p:spPr>
      </p:pic>
      <p:pic>
        <p:nvPicPr>
          <p:cNvPr id="75794" name="Picture 151" descr="twitter-logo-001"/>
          <p:cNvPicPr>
            <a:picLocks noChangeAspect="1" noChangeArrowheads="1"/>
          </p:cNvPicPr>
          <p:nvPr/>
        </p:nvPicPr>
        <p:blipFill>
          <a:blip r:embed="rId16">
            <a:clrChange>
              <a:clrFrom>
                <a:srgbClr val="FFFFFF"/>
              </a:clrFrom>
              <a:clrTo>
                <a:srgbClr val="FFFFFF">
                  <a:alpha val="0"/>
                </a:srgbClr>
              </a:clrTo>
            </a:clrChange>
          </a:blip>
          <a:srcRect t="32333" b="29834"/>
          <a:stretch>
            <a:fillRect/>
          </a:stretch>
        </p:blipFill>
        <p:spPr bwMode="auto">
          <a:xfrm>
            <a:off x="4562475" y="2470150"/>
            <a:ext cx="709613" cy="179388"/>
          </a:xfrm>
          <a:prstGeom prst="rect">
            <a:avLst/>
          </a:prstGeom>
          <a:noFill/>
          <a:ln w="9525">
            <a:noFill/>
            <a:miter lim="800000"/>
            <a:headEnd/>
            <a:tailEnd/>
          </a:ln>
        </p:spPr>
      </p:pic>
      <p:grpSp>
        <p:nvGrpSpPr>
          <p:cNvPr id="75795" name="Group 6"/>
          <p:cNvGrpSpPr>
            <a:grpSpLocks/>
          </p:cNvGrpSpPr>
          <p:nvPr/>
        </p:nvGrpSpPr>
        <p:grpSpPr bwMode="auto">
          <a:xfrm>
            <a:off x="2112963" y="4949825"/>
            <a:ext cx="5697537" cy="1068388"/>
            <a:chOff x="1152526" y="2087555"/>
            <a:chExt cx="9519678" cy="530081"/>
          </a:xfrm>
        </p:grpSpPr>
        <p:sp>
          <p:nvSpPr>
            <p:cNvPr id="75825" name="AutoShape 155"/>
            <p:cNvSpPr>
              <a:spLocks noChangeArrowheads="1"/>
            </p:cNvSpPr>
            <p:nvPr/>
          </p:nvSpPr>
          <p:spPr bwMode="auto">
            <a:xfrm>
              <a:off x="1152526" y="2087555"/>
              <a:ext cx="9519678" cy="530081"/>
            </a:xfrm>
            <a:prstGeom prst="roundRect">
              <a:avLst>
                <a:gd name="adj" fmla="val 16667"/>
              </a:avLst>
            </a:prstGeom>
            <a:noFill/>
            <a:ln w="9525">
              <a:solidFill>
                <a:srgbClr val="777777"/>
              </a:solidFill>
              <a:round/>
              <a:headEnd/>
              <a:tailEnd/>
            </a:ln>
          </p:spPr>
          <p:txBody>
            <a:bodyPr wrap="none" anchor="ctr"/>
            <a:lstStyle/>
            <a:p>
              <a:endParaRPr lang="en-NZ">
                <a:latin typeface="Gill Sans MT" pitchFamily="34" charset="0"/>
              </a:endParaRPr>
            </a:p>
          </p:txBody>
        </p:sp>
        <p:sp>
          <p:nvSpPr>
            <p:cNvPr id="122" name="TextBox 87"/>
            <p:cNvSpPr txBox="1">
              <a:spLocks noChangeArrowheads="1"/>
            </p:cNvSpPr>
            <p:nvPr/>
          </p:nvSpPr>
          <p:spPr bwMode="auto">
            <a:xfrm>
              <a:off x="1484083" y="2180496"/>
              <a:ext cx="4700159" cy="344198"/>
            </a:xfrm>
            <a:prstGeom prst="rect">
              <a:avLst/>
            </a:prstGeom>
            <a:noFill/>
            <a:ln>
              <a:noFill/>
            </a:ln>
            <a:extLst/>
          </p:spPr>
          <p:txBody>
            <a:bodyPr>
              <a:spAutoFit/>
            </a:bodyPr>
            <a:lstStyle>
              <a:lvl1pPr eaLnBrk="0" hangingPunct="0">
                <a:defRPr sz="900" b="1">
                  <a:solidFill>
                    <a:schemeClr val="tx1"/>
                  </a:solidFill>
                  <a:latin typeface="Calibri" pitchFamily="34" charset="0"/>
                  <a:cs typeface="Arial" pitchFamily="34" charset="0"/>
                </a:defRPr>
              </a:lvl1pPr>
              <a:lvl2pPr marL="742950" indent="-285750" eaLnBrk="0" hangingPunct="0">
                <a:defRPr sz="900" b="1">
                  <a:solidFill>
                    <a:schemeClr val="tx1"/>
                  </a:solidFill>
                  <a:latin typeface="Calibri" pitchFamily="34" charset="0"/>
                  <a:cs typeface="Arial" pitchFamily="34" charset="0"/>
                </a:defRPr>
              </a:lvl2pPr>
              <a:lvl3pPr marL="1143000" indent="-228600" eaLnBrk="0" hangingPunct="0">
                <a:defRPr sz="900" b="1">
                  <a:solidFill>
                    <a:schemeClr val="tx1"/>
                  </a:solidFill>
                  <a:latin typeface="Calibri" pitchFamily="34" charset="0"/>
                  <a:cs typeface="Arial" pitchFamily="34" charset="0"/>
                </a:defRPr>
              </a:lvl3pPr>
              <a:lvl4pPr marL="1600200" indent="-228600" eaLnBrk="0" hangingPunct="0">
                <a:defRPr sz="900" b="1">
                  <a:solidFill>
                    <a:schemeClr val="tx1"/>
                  </a:solidFill>
                  <a:latin typeface="Calibri" pitchFamily="34" charset="0"/>
                  <a:cs typeface="Arial" pitchFamily="34" charset="0"/>
                </a:defRPr>
              </a:lvl4pPr>
              <a:lvl5pPr marL="2057400" indent="-228600" eaLnBrk="0" hangingPunct="0">
                <a:defRPr sz="900" b="1">
                  <a:solidFill>
                    <a:schemeClr val="tx1"/>
                  </a:solidFill>
                  <a:latin typeface="Calibri" pitchFamily="34" charset="0"/>
                  <a:cs typeface="Arial" pitchFamily="34" charset="0"/>
                </a:defRPr>
              </a:lvl5pPr>
              <a:lvl6pPr marL="2514600" indent="-228600" algn="ctr" eaLnBrk="0" fontAlgn="base" hangingPunct="0">
                <a:spcBef>
                  <a:spcPct val="0"/>
                </a:spcBef>
                <a:spcAft>
                  <a:spcPct val="0"/>
                </a:spcAft>
                <a:defRPr sz="900" b="1">
                  <a:solidFill>
                    <a:schemeClr val="tx1"/>
                  </a:solidFill>
                  <a:latin typeface="Calibri" pitchFamily="34" charset="0"/>
                  <a:cs typeface="Arial" pitchFamily="34" charset="0"/>
                </a:defRPr>
              </a:lvl6pPr>
              <a:lvl7pPr marL="2971800" indent="-228600" algn="ctr" eaLnBrk="0" fontAlgn="base" hangingPunct="0">
                <a:spcBef>
                  <a:spcPct val="0"/>
                </a:spcBef>
                <a:spcAft>
                  <a:spcPct val="0"/>
                </a:spcAft>
                <a:defRPr sz="900" b="1">
                  <a:solidFill>
                    <a:schemeClr val="tx1"/>
                  </a:solidFill>
                  <a:latin typeface="Calibri" pitchFamily="34" charset="0"/>
                  <a:cs typeface="Arial" pitchFamily="34" charset="0"/>
                </a:defRPr>
              </a:lvl7pPr>
              <a:lvl8pPr marL="3429000" indent="-228600" algn="ctr" eaLnBrk="0" fontAlgn="base" hangingPunct="0">
                <a:spcBef>
                  <a:spcPct val="0"/>
                </a:spcBef>
                <a:spcAft>
                  <a:spcPct val="0"/>
                </a:spcAft>
                <a:defRPr sz="900" b="1">
                  <a:solidFill>
                    <a:schemeClr val="tx1"/>
                  </a:solidFill>
                  <a:latin typeface="Calibri" pitchFamily="34" charset="0"/>
                  <a:cs typeface="Arial" pitchFamily="34" charset="0"/>
                </a:defRPr>
              </a:lvl8pPr>
              <a:lvl9pPr marL="3886200" indent="-228600" algn="ctr" eaLnBrk="0" fontAlgn="base" hangingPunct="0">
                <a:spcBef>
                  <a:spcPct val="0"/>
                </a:spcBef>
                <a:spcAft>
                  <a:spcPct val="0"/>
                </a:spcAft>
                <a:defRPr sz="900" b="1">
                  <a:solidFill>
                    <a:schemeClr val="tx1"/>
                  </a:solidFill>
                  <a:latin typeface="Calibri" pitchFamily="34" charset="0"/>
                  <a:cs typeface="Arial" pitchFamily="34" charset="0"/>
                </a:defRPr>
              </a:lvl9pPr>
            </a:lstStyle>
            <a:p>
              <a:pPr eaLnBrk="1" fontAlgn="auto" hangingPunct="1">
                <a:spcBef>
                  <a:spcPts val="0"/>
                </a:spcBef>
                <a:spcAft>
                  <a:spcPts val="0"/>
                </a:spcAft>
                <a:defRPr/>
              </a:pPr>
              <a:r>
                <a:rPr lang="en-NZ" sz="1300" dirty="0">
                  <a:solidFill>
                    <a:schemeClr val="bg1">
                      <a:lumMod val="50000"/>
                    </a:schemeClr>
                  </a:solidFill>
                  <a:latin typeface="Gill Sans MT"/>
                </a:rPr>
                <a:t>ISP Un-metering Initiatives and Bandwidth Usage Customer Awareness Program </a:t>
              </a:r>
            </a:p>
          </p:txBody>
        </p:sp>
      </p:grpSp>
      <p:sp>
        <p:nvSpPr>
          <p:cNvPr id="123" name="TextBox 122"/>
          <p:cNvSpPr txBox="1"/>
          <p:nvPr/>
        </p:nvSpPr>
        <p:spPr>
          <a:xfrm>
            <a:off x="538163" y="1920875"/>
            <a:ext cx="1320800" cy="319088"/>
          </a:xfrm>
          <a:prstGeom prst="rect">
            <a:avLst/>
          </a:prstGeom>
          <a:noFill/>
        </p:spPr>
        <p:txBody>
          <a:bodyPr wrap="none" lIns="87279" tIns="43640" rIns="87279" bIns="43640">
            <a:spAutoFit/>
          </a:bodyPr>
          <a:lstStyle/>
          <a:p>
            <a:pPr fontAlgn="auto">
              <a:spcBef>
                <a:spcPts val="0"/>
              </a:spcBef>
              <a:spcAft>
                <a:spcPts val="0"/>
              </a:spcAft>
              <a:defRPr/>
            </a:pPr>
            <a:r>
              <a:rPr lang="en-NZ" sz="1500" dirty="0">
                <a:solidFill>
                  <a:schemeClr val="tx1">
                    <a:lumMod val="85000"/>
                    <a:lumOff val="15000"/>
                  </a:schemeClr>
                </a:solidFill>
                <a:latin typeface="Gill Sans MT"/>
              </a:rPr>
              <a:t>Launch OVP:</a:t>
            </a:r>
          </a:p>
        </p:txBody>
      </p:sp>
      <p:pic>
        <p:nvPicPr>
          <p:cNvPr id="75797" name="Picture 2"/>
          <p:cNvPicPr>
            <a:picLocks noChangeAspect="1" noChangeArrowheads="1"/>
          </p:cNvPicPr>
          <p:nvPr/>
        </p:nvPicPr>
        <p:blipFill>
          <a:blip r:embed="rId17"/>
          <a:srcRect l="39304" t="34109" r="39397" b="57597"/>
          <a:stretch>
            <a:fillRect/>
          </a:stretch>
        </p:blipFill>
        <p:spPr bwMode="auto">
          <a:xfrm>
            <a:off x="352425" y="2300288"/>
            <a:ext cx="1557338" cy="366712"/>
          </a:xfrm>
          <a:prstGeom prst="rect">
            <a:avLst/>
          </a:prstGeom>
          <a:noFill/>
          <a:ln w="9525">
            <a:noFill/>
            <a:miter lim="800000"/>
            <a:headEnd/>
            <a:tailEnd/>
          </a:ln>
        </p:spPr>
      </p:pic>
      <p:sp>
        <p:nvSpPr>
          <p:cNvPr id="75798" name="AutoShape 26"/>
          <p:cNvSpPr>
            <a:spLocks noChangeArrowheads="1"/>
          </p:cNvSpPr>
          <p:nvPr/>
        </p:nvSpPr>
        <p:spPr bwMode="auto">
          <a:xfrm>
            <a:off x="200025" y="1858963"/>
            <a:ext cx="1868488" cy="1644650"/>
          </a:xfrm>
          <a:prstGeom prst="roundRect">
            <a:avLst>
              <a:gd name="adj" fmla="val 16667"/>
            </a:avLst>
          </a:prstGeom>
          <a:noFill/>
          <a:ln w="9525">
            <a:solidFill>
              <a:srgbClr val="777777"/>
            </a:solidFill>
            <a:round/>
            <a:headEnd/>
            <a:tailEnd/>
          </a:ln>
        </p:spPr>
        <p:txBody>
          <a:bodyPr wrap="none" lIns="87279" tIns="43640" rIns="87279" bIns="43640" anchor="ctr"/>
          <a:lstStyle/>
          <a:p>
            <a:endParaRPr lang="en-NZ">
              <a:latin typeface="Gill Sans MT" pitchFamily="34" charset="0"/>
            </a:endParaRPr>
          </a:p>
        </p:txBody>
      </p:sp>
      <p:pic>
        <p:nvPicPr>
          <p:cNvPr id="75799" name="Picture 2" descr="http://people.csail.mit.edu/nkushman/index_files/akamai-logo.jpg"/>
          <p:cNvPicPr>
            <a:picLocks noChangeAspect="1" noChangeArrowheads="1"/>
          </p:cNvPicPr>
          <p:nvPr/>
        </p:nvPicPr>
        <p:blipFill>
          <a:blip r:embed="rId18"/>
          <a:srcRect/>
          <a:stretch>
            <a:fillRect/>
          </a:stretch>
        </p:blipFill>
        <p:spPr bwMode="auto">
          <a:xfrm>
            <a:off x="354013" y="2693988"/>
            <a:ext cx="1558925" cy="738187"/>
          </a:xfrm>
          <a:prstGeom prst="rect">
            <a:avLst/>
          </a:prstGeom>
          <a:noFill/>
          <a:ln w="9525">
            <a:noFill/>
            <a:miter lim="800000"/>
            <a:headEnd/>
            <a:tailEnd/>
          </a:ln>
        </p:spPr>
      </p:pic>
      <p:sp>
        <p:nvSpPr>
          <p:cNvPr id="75800" name="AutoShape 26"/>
          <p:cNvSpPr>
            <a:spLocks noChangeArrowheads="1"/>
          </p:cNvSpPr>
          <p:nvPr/>
        </p:nvSpPr>
        <p:spPr bwMode="auto">
          <a:xfrm>
            <a:off x="7461250" y="1957388"/>
            <a:ext cx="1511300" cy="1382712"/>
          </a:xfrm>
          <a:prstGeom prst="roundRect">
            <a:avLst>
              <a:gd name="adj" fmla="val 16667"/>
            </a:avLst>
          </a:prstGeom>
          <a:noFill/>
          <a:ln w="9525">
            <a:solidFill>
              <a:srgbClr val="777777"/>
            </a:solidFill>
            <a:round/>
            <a:headEnd/>
            <a:tailEnd/>
          </a:ln>
        </p:spPr>
        <p:txBody>
          <a:bodyPr wrap="none" anchor="ctr"/>
          <a:lstStyle/>
          <a:p>
            <a:endParaRPr lang="en-NZ">
              <a:latin typeface="Gill Sans MT" pitchFamily="34" charset="0"/>
            </a:endParaRPr>
          </a:p>
        </p:txBody>
      </p:sp>
      <p:pic>
        <p:nvPicPr>
          <p:cNvPr id="75801" name="Picture 5" descr="C:\Documents and Settings\TCotter\My Documents\Presentations\Ondemand Assets\tvnz_ondemand_logo_white_bg.jpg"/>
          <p:cNvPicPr>
            <a:picLocks noChangeAspect="1" noChangeArrowheads="1"/>
          </p:cNvPicPr>
          <p:nvPr/>
        </p:nvPicPr>
        <p:blipFill>
          <a:blip r:embed="rId7"/>
          <a:srcRect/>
          <a:stretch>
            <a:fillRect/>
          </a:stretch>
        </p:blipFill>
        <p:spPr bwMode="auto">
          <a:xfrm>
            <a:off x="7580313" y="2111375"/>
            <a:ext cx="1201737" cy="252413"/>
          </a:xfrm>
          <a:prstGeom prst="rect">
            <a:avLst/>
          </a:prstGeom>
          <a:noFill/>
          <a:ln w="9525">
            <a:noFill/>
            <a:miter lim="800000"/>
            <a:headEnd/>
            <a:tailEnd/>
          </a:ln>
        </p:spPr>
      </p:pic>
      <p:pic>
        <p:nvPicPr>
          <p:cNvPr id="75802" name="Picture 144"/>
          <p:cNvPicPr>
            <a:picLocks noChangeAspect="1" noChangeArrowheads="1"/>
          </p:cNvPicPr>
          <p:nvPr/>
        </p:nvPicPr>
        <p:blipFill>
          <a:blip r:embed="rId19"/>
          <a:srcRect l="2" r="37360"/>
          <a:stretch>
            <a:fillRect/>
          </a:stretch>
        </p:blipFill>
        <p:spPr bwMode="auto">
          <a:xfrm>
            <a:off x="7961313" y="2968625"/>
            <a:ext cx="946150" cy="212725"/>
          </a:xfrm>
          <a:prstGeom prst="rect">
            <a:avLst/>
          </a:prstGeom>
          <a:noFill/>
          <a:ln w="9525">
            <a:noFill/>
            <a:miter lim="800000"/>
            <a:headEnd/>
            <a:tailEnd/>
          </a:ln>
        </p:spPr>
      </p:pic>
      <p:pic>
        <p:nvPicPr>
          <p:cNvPr id="75803" name="Picture 148" descr="msn_nz"/>
          <p:cNvPicPr>
            <a:picLocks noChangeAspect="1" noChangeArrowheads="1"/>
          </p:cNvPicPr>
          <p:nvPr/>
        </p:nvPicPr>
        <p:blipFill>
          <a:blip r:embed="rId20"/>
          <a:srcRect/>
          <a:stretch>
            <a:fillRect/>
          </a:stretch>
        </p:blipFill>
        <p:spPr bwMode="auto">
          <a:xfrm>
            <a:off x="7631113" y="2613025"/>
            <a:ext cx="1009650" cy="280988"/>
          </a:xfrm>
          <a:prstGeom prst="rect">
            <a:avLst/>
          </a:prstGeom>
          <a:noFill/>
          <a:ln w="9525">
            <a:noFill/>
            <a:miter lim="800000"/>
            <a:headEnd/>
            <a:tailEnd/>
          </a:ln>
        </p:spPr>
      </p:pic>
      <p:sp>
        <p:nvSpPr>
          <p:cNvPr id="131" name="TextBox 130"/>
          <p:cNvSpPr txBox="1"/>
          <p:nvPr/>
        </p:nvSpPr>
        <p:spPr bwMode="auto">
          <a:xfrm>
            <a:off x="7616825" y="2354263"/>
            <a:ext cx="1319213" cy="323850"/>
          </a:xfrm>
          <a:prstGeom prst="rect">
            <a:avLst/>
          </a:prstGeom>
          <a:noFill/>
        </p:spPr>
        <p:txBody>
          <a:bodyPr wrap="none">
            <a:spAutoFit/>
          </a:bodyPr>
          <a:lstStyle/>
          <a:p>
            <a:pPr fontAlgn="auto">
              <a:spcBef>
                <a:spcPts val="0"/>
              </a:spcBef>
              <a:spcAft>
                <a:spcPts val="0"/>
              </a:spcAft>
              <a:defRPr/>
            </a:pPr>
            <a:r>
              <a:rPr lang="en-NZ" sz="1500" dirty="0">
                <a:solidFill>
                  <a:schemeClr val="tx1">
                    <a:lumMod val="85000"/>
                    <a:lumOff val="15000"/>
                  </a:schemeClr>
                </a:solidFill>
                <a:latin typeface="Gill Sans MT"/>
              </a:rPr>
              <a:t>syndicated to</a:t>
            </a:r>
          </a:p>
        </p:txBody>
      </p:sp>
      <p:graphicFrame>
        <p:nvGraphicFramePr>
          <p:cNvPr id="132" name="Group 139"/>
          <p:cNvGraphicFramePr>
            <a:graphicFrameLocks/>
          </p:cNvGraphicFramePr>
          <p:nvPr/>
        </p:nvGraphicFramePr>
        <p:xfrm>
          <a:off x="250825" y="1473200"/>
          <a:ext cx="8530799" cy="352344"/>
        </p:xfrm>
        <a:graphic>
          <a:graphicData uri="http://schemas.openxmlformats.org/drawingml/2006/table">
            <a:tbl>
              <a:tblPr/>
              <a:tblGrid>
                <a:gridCol w="501197"/>
                <a:gridCol w="502242"/>
                <a:gridCol w="501197"/>
                <a:gridCol w="502242"/>
                <a:gridCol w="503287"/>
                <a:gridCol w="501197"/>
                <a:gridCol w="502242"/>
                <a:gridCol w="501197"/>
                <a:gridCol w="502242"/>
                <a:gridCol w="501197"/>
                <a:gridCol w="501197"/>
                <a:gridCol w="501197"/>
                <a:gridCol w="501197"/>
                <a:gridCol w="502242"/>
                <a:gridCol w="502242"/>
                <a:gridCol w="502242"/>
                <a:gridCol w="502242"/>
              </a:tblGrid>
              <a:tr h="352344">
                <a:tc>
                  <a:txBody>
                    <a:bodyPr/>
                    <a:lstStyle/>
                    <a:p>
                      <a:pPr marL="0" marR="0" lvl="0" indent="0" algn="l" defTabSz="957263" rtl="0" eaLnBrk="0" fontAlgn="base" latinLnBrk="0" hangingPunct="0">
                        <a:lnSpc>
                          <a:spcPct val="100000"/>
                        </a:lnSpc>
                        <a:spcBef>
                          <a:spcPct val="20000"/>
                        </a:spcBef>
                        <a:spcAft>
                          <a:spcPct val="0"/>
                        </a:spcAft>
                        <a:buClrTx/>
                        <a:buSzTx/>
                        <a:buFont typeface="Arial" charset="0"/>
                        <a:buNone/>
                        <a:tabLst/>
                        <a:defRPr/>
                      </a:pPr>
                      <a:r>
                        <a:rPr kumimoji="0" lang="en-NZ" sz="1200" b="0" i="0" u="none" strike="noStrike" cap="none" normalizeH="0" baseline="0" dirty="0" smtClean="0">
                          <a:ln>
                            <a:noFill/>
                          </a:ln>
                          <a:solidFill>
                            <a:schemeClr val="tx1"/>
                          </a:solidFill>
                          <a:effectLst/>
                          <a:latin typeface="Gill Sans MT"/>
                        </a:rPr>
                        <a:t>Jul</a:t>
                      </a:r>
                      <a:endParaRPr kumimoji="0" lang="en-GB" sz="1200" b="0" i="0" u="none" strike="noStrike" cap="none" normalizeH="0" baseline="0" dirty="0" smtClean="0">
                        <a:ln>
                          <a:noFill/>
                        </a:ln>
                        <a:solidFill>
                          <a:schemeClr val="tx1"/>
                        </a:solidFill>
                        <a:effectLst/>
                        <a:latin typeface="Gill Sans MT"/>
                      </a:endParaRPr>
                    </a:p>
                  </a:txBody>
                  <a:tcPr marL="84420" marR="84420" marT="45595" marB="45595" horzOverflow="overflow">
                    <a:lnL>
                      <a:noFill/>
                    </a:lnL>
                    <a:lnR>
                      <a:noFill/>
                    </a:lnR>
                    <a:lnT cap="flat">
                      <a:noFill/>
                    </a:lnT>
                    <a:lnB cap="flat">
                      <a:noFill/>
                    </a:lnB>
                    <a:lnTlToBr>
                      <a:noFill/>
                    </a:lnTlToBr>
                    <a:lnBlToTr>
                      <a:noFill/>
                    </a:lnBlToTr>
                    <a:noFill/>
                  </a:tcPr>
                </a:tc>
                <a:tc>
                  <a:txBody>
                    <a:bodyPr/>
                    <a:lstStyle/>
                    <a:p>
                      <a:pPr marL="0" marR="0" lvl="0" indent="0" algn="l" defTabSz="957263" rtl="0" eaLnBrk="0" fontAlgn="base" latinLnBrk="0" hangingPunct="0">
                        <a:lnSpc>
                          <a:spcPct val="100000"/>
                        </a:lnSpc>
                        <a:spcBef>
                          <a:spcPct val="20000"/>
                        </a:spcBef>
                        <a:spcAft>
                          <a:spcPct val="0"/>
                        </a:spcAft>
                        <a:buClrTx/>
                        <a:buSzTx/>
                        <a:buFont typeface="Arial" charset="0"/>
                        <a:buNone/>
                        <a:tabLst/>
                      </a:pPr>
                      <a:endParaRPr kumimoji="0" lang="en-GB" sz="1200" b="0" i="0" u="none" strike="noStrike" cap="none" normalizeH="0" baseline="0" dirty="0" smtClean="0">
                        <a:ln>
                          <a:noFill/>
                        </a:ln>
                        <a:solidFill>
                          <a:schemeClr val="tx1"/>
                        </a:solidFill>
                        <a:effectLst/>
                        <a:latin typeface="Gill Sans MT"/>
                      </a:endParaRPr>
                    </a:p>
                  </a:txBody>
                  <a:tcPr marL="84420" marR="84420" marT="45595" marB="45595" horzOverflow="overflow">
                    <a:lnL>
                      <a:noFill/>
                    </a:lnL>
                    <a:lnR>
                      <a:noFill/>
                    </a:lnR>
                    <a:lnT cap="flat">
                      <a:noFill/>
                    </a:lnT>
                    <a:lnB cap="flat">
                      <a:noFill/>
                    </a:lnB>
                    <a:lnTlToBr>
                      <a:noFill/>
                    </a:lnTlToBr>
                    <a:lnBlToTr>
                      <a:noFill/>
                    </a:lnBlToTr>
                    <a:noFill/>
                  </a:tcPr>
                </a:tc>
                <a:tc>
                  <a:txBody>
                    <a:bodyPr/>
                    <a:lstStyle/>
                    <a:p>
                      <a:pPr marL="0" marR="0" lvl="0" indent="0" algn="l" defTabSz="957263" rtl="0" eaLnBrk="0" fontAlgn="base" latinLnBrk="0" hangingPunct="0">
                        <a:lnSpc>
                          <a:spcPct val="100000"/>
                        </a:lnSpc>
                        <a:spcBef>
                          <a:spcPct val="20000"/>
                        </a:spcBef>
                        <a:spcAft>
                          <a:spcPct val="0"/>
                        </a:spcAft>
                        <a:buClrTx/>
                        <a:buSzTx/>
                        <a:buFont typeface="Arial" charset="0"/>
                        <a:buNone/>
                        <a:tabLst/>
                        <a:defRPr/>
                      </a:pPr>
                      <a:r>
                        <a:rPr kumimoji="0" lang="en-GB" sz="1200" b="0" i="0" u="none" strike="noStrike" cap="none" normalizeH="0" baseline="0" dirty="0" smtClean="0">
                          <a:ln>
                            <a:noFill/>
                          </a:ln>
                          <a:solidFill>
                            <a:schemeClr val="tx1"/>
                          </a:solidFill>
                          <a:effectLst/>
                          <a:latin typeface="Gill Sans MT"/>
                        </a:rPr>
                        <a:t>Aug</a:t>
                      </a:r>
                    </a:p>
                  </a:txBody>
                  <a:tcPr marL="84420" marR="84420" marT="45595" marB="45595" horzOverflow="overflow">
                    <a:lnL>
                      <a:noFill/>
                    </a:lnL>
                    <a:lnR>
                      <a:noFill/>
                    </a:lnR>
                    <a:lnT cap="flat">
                      <a:noFill/>
                    </a:lnT>
                    <a:lnB cap="flat">
                      <a:noFill/>
                    </a:lnB>
                    <a:lnTlToBr>
                      <a:noFill/>
                    </a:lnTlToBr>
                    <a:lnBlToTr>
                      <a:noFill/>
                    </a:lnBlToTr>
                    <a:noFill/>
                  </a:tcPr>
                </a:tc>
                <a:tc>
                  <a:txBody>
                    <a:bodyPr/>
                    <a:lstStyle/>
                    <a:p>
                      <a:pPr marL="0" marR="0" lvl="0" indent="0" algn="l" defTabSz="957263" rtl="0" eaLnBrk="0" fontAlgn="base" latinLnBrk="0" hangingPunct="0">
                        <a:lnSpc>
                          <a:spcPct val="100000"/>
                        </a:lnSpc>
                        <a:spcBef>
                          <a:spcPct val="20000"/>
                        </a:spcBef>
                        <a:spcAft>
                          <a:spcPct val="0"/>
                        </a:spcAft>
                        <a:buClrTx/>
                        <a:buSzTx/>
                        <a:buFont typeface="Arial" charset="0"/>
                        <a:buNone/>
                        <a:tabLst/>
                      </a:pPr>
                      <a:endParaRPr kumimoji="0" lang="en-GB" sz="1200" b="0" i="0" u="none" strike="noStrike" cap="none" normalizeH="0" baseline="0" dirty="0" smtClean="0">
                        <a:ln>
                          <a:noFill/>
                        </a:ln>
                        <a:solidFill>
                          <a:schemeClr val="tx1"/>
                        </a:solidFill>
                        <a:effectLst/>
                        <a:latin typeface="Gill Sans MT"/>
                      </a:endParaRPr>
                    </a:p>
                  </a:txBody>
                  <a:tcPr marL="84420" marR="84420" marT="45595" marB="45595" horzOverflow="overflow">
                    <a:lnL>
                      <a:noFill/>
                    </a:lnL>
                    <a:lnR>
                      <a:noFill/>
                    </a:lnR>
                    <a:lnT cap="flat">
                      <a:noFill/>
                    </a:lnT>
                    <a:lnB cap="flat">
                      <a:noFill/>
                    </a:lnB>
                    <a:lnTlToBr>
                      <a:noFill/>
                    </a:lnTlToBr>
                    <a:lnBlToTr>
                      <a:noFill/>
                    </a:lnBlToTr>
                    <a:noFill/>
                  </a:tcPr>
                </a:tc>
                <a:tc>
                  <a:txBody>
                    <a:bodyPr/>
                    <a:lstStyle/>
                    <a:p>
                      <a:pPr marL="0" marR="0" lvl="0" indent="0" algn="l" defTabSz="957263" rtl="0" eaLnBrk="0" fontAlgn="base" latinLnBrk="0" hangingPunct="0">
                        <a:lnSpc>
                          <a:spcPct val="100000"/>
                        </a:lnSpc>
                        <a:spcBef>
                          <a:spcPct val="20000"/>
                        </a:spcBef>
                        <a:spcAft>
                          <a:spcPct val="0"/>
                        </a:spcAft>
                        <a:buClrTx/>
                        <a:buSzTx/>
                        <a:buFont typeface="Arial" charset="0"/>
                        <a:buNone/>
                        <a:tabLst/>
                        <a:defRPr/>
                      </a:pPr>
                      <a:r>
                        <a:rPr kumimoji="0" lang="en-NZ" sz="1200" b="0" i="0" u="none" strike="noStrike" cap="none" normalizeH="0" baseline="0" dirty="0" smtClean="0">
                          <a:ln>
                            <a:noFill/>
                          </a:ln>
                          <a:solidFill>
                            <a:schemeClr val="tx1"/>
                          </a:solidFill>
                          <a:effectLst/>
                          <a:latin typeface="Gill Sans MT"/>
                        </a:rPr>
                        <a:t>Sep</a:t>
                      </a:r>
                      <a:endParaRPr kumimoji="0" lang="en-GB" sz="1200" b="0" i="0" u="none" strike="noStrike" cap="none" normalizeH="0" baseline="0" dirty="0" smtClean="0">
                        <a:ln>
                          <a:noFill/>
                        </a:ln>
                        <a:solidFill>
                          <a:schemeClr val="tx1"/>
                        </a:solidFill>
                        <a:effectLst/>
                        <a:latin typeface="Gill Sans MT"/>
                      </a:endParaRPr>
                    </a:p>
                  </a:txBody>
                  <a:tcPr marL="84420" marR="84420" marT="45595" marB="45595" horzOverflow="overflow">
                    <a:lnL>
                      <a:noFill/>
                    </a:lnL>
                    <a:lnR>
                      <a:noFill/>
                    </a:lnR>
                    <a:lnT cap="flat">
                      <a:noFill/>
                    </a:lnT>
                    <a:lnB cap="flat">
                      <a:noFill/>
                    </a:lnB>
                    <a:lnTlToBr>
                      <a:noFill/>
                    </a:lnTlToBr>
                    <a:lnBlToTr>
                      <a:noFill/>
                    </a:lnBlToTr>
                    <a:noFill/>
                  </a:tcPr>
                </a:tc>
                <a:tc>
                  <a:txBody>
                    <a:bodyPr/>
                    <a:lstStyle/>
                    <a:p>
                      <a:pPr marL="0" marR="0" lvl="0" indent="0" algn="l" defTabSz="957263" rtl="0" eaLnBrk="0" fontAlgn="base" latinLnBrk="0" hangingPunct="0">
                        <a:lnSpc>
                          <a:spcPct val="100000"/>
                        </a:lnSpc>
                        <a:spcBef>
                          <a:spcPct val="20000"/>
                        </a:spcBef>
                        <a:spcAft>
                          <a:spcPct val="0"/>
                        </a:spcAft>
                        <a:buClrTx/>
                        <a:buSzTx/>
                        <a:buFont typeface="Arial" charset="0"/>
                        <a:buNone/>
                        <a:tabLst/>
                      </a:pPr>
                      <a:endParaRPr kumimoji="0" lang="en-GB" sz="1200" b="0" i="0" u="none" strike="noStrike" cap="none" normalizeH="0" baseline="0" dirty="0" smtClean="0">
                        <a:ln>
                          <a:noFill/>
                        </a:ln>
                        <a:solidFill>
                          <a:schemeClr val="tx1"/>
                        </a:solidFill>
                        <a:effectLst/>
                        <a:latin typeface="Gill Sans MT"/>
                      </a:endParaRPr>
                    </a:p>
                  </a:txBody>
                  <a:tcPr marL="84420" marR="84420" marT="45595" marB="45595" horzOverflow="overflow">
                    <a:lnL>
                      <a:noFill/>
                    </a:lnL>
                    <a:lnR>
                      <a:noFill/>
                    </a:lnR>
                    <a:lnT cap="flat">
                      <a:noFill/>
                    </a:lnT>
                    <a:lnB cap="flat">
                      <a:noFill/>
                    </a:lnB>
                    <a:lnTlToBr>
                      <a:noFill/>
                    </a:lnTlToBr>
                    <a:lnBlToTr>
                      <a:noFill/>
                    </a:lnBlToTr>
                    <a:noFill/>
                  </a:tcPr>
                </a:tc>
                <a:tc>
                  <a:txBody>
                    <a:bodyPr/>
                    <a:lstStyle/>
                    <a:p>
                      <a:pPr marL="0" marR="0" lvl="0" indent="0" algn="l" defTabSz="957263" rtl="0" eaLnBrk="0" fontAlgn="base" latinLnBrk="0" hangingPunct="0">
                        <a:lnSpc>
                          <a:spcPct val="100000"/>
                        </a:lnSpc>
                        <a:spcBef>
                          <a:spcPct val="20000"/>
                        </a:spcBef>
                        <a:spcAft>
                          <a:spcPct val="0"/>
                        </a:spcAft>
                        <a:buClrTx/>
                        <a:buSzTx/>
                        <a:buFont typeface="Arial" charset="0"/>
                        <a:buNone/>
                        <a:tabLst/>
                        <a:defRPr/>
                      </a:pPr>
                      <a:r>
                        <a:rPr kumimoji="0" lang="en-NZ" sz="1200" b="0" i="0" u="none" strike="noStrike" cap="none" normalizeH="0" baseline="0" dirty="0" smtClean="0">
                          <a:ln>
                            <a:noFill/>
                          </a:ln>
                          <a:solidFill>
                            <a:schemeClr val="tx1"/>
                          </a:solidFill>
                          <a:effectLst/>
                          <a:latin typeface="Gill Sans MT"/>
                        </a:rPr>
                        <a:t>Oct</a:t>
                      </a:r>
                      <a:endParaRPr kumimoji="0" lang="en-GB" sz="1200" b="0" i="0" u="none" strike="noStrike" cap="none" normalizeH="0" baseline="0" dirty="0" smtClean="0">
                        <a:ln>
                          <a:noFill/>
                        </a:ln>
                        <a:solidFill>
                          <a:schemeClr val="tx1"/>
                        </a:solidFill>
                        <a:effectLst/>
                        <a:latin typeface="Gill Sans MT"/>
                      </a:endParaRPr>
                    </a:p>
                  </a:txBody>
                  <a:tcPr marL="84420" marR="84420" marT="45595" marB="45595" horzOverflow="overflow">
                    <a:lnL>
                      <a:noFill/>
                    </a:lnL>
                    <a:lnR>
                      <a:noFill/>
                    </a:lnR>
                    <a:lnT cap="flat">
                      <a:noFill/>
                    </a:lnT>
                    <a:lnB cap="flat">
                      <a:noFill/>
                    </a:lnB>
                    <a:lnTlToBr>
                      <a:noFill/>
                    </a:lnTlToBr>
                    <a:lnBlToTr>
                      <a:noFill/>
                    </a:lnBlToTr>
                    <a:noFill/>
                  </a:tcPr>
                </a:tc>
                <a:tc>
                  <a:txBody>
                    <a:bodyPr/>
                    <a:lstStyle/>
                    <a:p>
                      <a:pPr marL="0" marR="0" lvl="0" indent="0" algn="l" defTabSz="957263" rtl="0" eaLnBrk="0" fontAlgn="base" latinLnBrk="0" hangingPunct="0">
                        <a:lnSpc>
                          <a:spcPct val="100000"/>
                        </a:lnSpc>
                        <a:spcBef>
                          <a:spcPct val="20000"/>
                        </a:spcBef>
                        <a:spcAft>
                          <a:spcPct val="0"/>
                        </a:spcAft>
                        <a:buClrTx/>
                        <a:buSzTx/>
                        <a:buFont typeface="Arial" charset="0"/>
                        <a:buNone/>
                        <a:tabLst/>
                      </a:pPr>
                      <a:endParaRPr kumimoji="0" lang="en-GB" sz="1200" b="0" i="0" u="none" strike="noStrike" cap="none" normalizeH="0" baseline="0" dirty="0" smtClean="0">
                        <a:ln>
                          <a:noFill/>
                        </a:ln>
                        <a:solidFill>
                          <a:schemeClr val="tx1"/>
                        </a:solidFill>
                        <a:effectLst/>
                        <a:latin typeface="Gill Sans MT"/>
                      </a:endParaRPr>
                    </a:p>
                  </a:txBody>
                  <a:tcPr marL="84420" marR="84420" marT="45595" marB="45595" horzOverflow="overflow">
                    <a:lnL>
                      <a:noFill/>
                    </a:lnL>
                    <a:lnR>
                      <a:noFill/>
                    </a:lnR>
                    <a:lnT cap="flat">
                      <a:noFill/>
                    </a:lnT>
                    <a:lnB cap="flat">
                      <a:noFill/>
                    </a:lnB>
                    <a:lnTlToBr>
                      <a:noFill/>
                    </a:lnTlToBr>
                    <a:lnBlToTr>
                      <a:noFill/>
                    </a:lnBlToTr>
                    <a:noFill/>
                  </a:tcPr>
                </a:tc>
                <a:tc>
                  <a:txBody>
                    <a:bodyPr/>
                    <a:lstStyle/>
                    <a:p>
                      <a:pPr marL="0" marR="0" lvl="0" indent="0" algn="l" defTabSz="957263" rtl="0" eaLnBrk="0" fontAlgn="base" latinLnBrk="0" hangingPunct="0">
                        <a:lnSpc>
                          <a:spcPct val="100000"/>
                        </a:lnSpc>
                        <a:spcBef>
                          <a:spcPct val="20000"/>
                        </a:spcBef>
                        <a:spcAft>
                          <a:spcPct val="0"/>
                        </a:spcAft>
                        <a:buClrTx/>
                        <a:buSzTx/>
                        <a:buFont typeface="Arial" charset="0"/>
                        <a:buNone/>
                        <a:tabLst/>
                        <a:defRPr/>
                      </a:pPr>
                      <a:r>
                        <a:rPr kumimoji="0" lang="en-NZ" sz="1200" b="0" i="0" u="none" strike="noStrike" cap="none" normalizeH="0" baseline="0" dirty="0" smtClean="0">
                          <a:ln>
                            <a:noFill/>
                          </a:ln>
                          <a:solidFill>
                            <a:schemeClr val="tx1"/>
                          </a:solidFill>
                          <a:effectLst/>
                          <a:latin typeface="Gill Sans MT"/>
                        </a:rPr>
                        <a:t>Nov</a:t>
                      </a:r>
                      <a:endParaRPr kumimoji="0" lang="en-GB" sz="1200" b="0" i="0" u="none" strike="noStrike" cap="none" normalizeH="0" baseline="0" dirty="0" smtClean="0">
                        <a:ln>
                          <a:noFill/>
                        </a:ln>
                        <a:solidFill>
                          <a:schemeClr val="tx1"/>
                        </a:solidFill>
                        <a:effectLst/>
                        <a:latin typeface="Gill Sans MT"/>
                      </a:endParaRPr>
                    </a:p>
                  </a:txBody>
                  <a:tcPr marL="84420" marR="84420" marT="45595" marB="45595" horzOverflow="overflow">
                    <a:lnL>
                      <a:noFill/>
                    </a:lnL>
                    <a:lnR>
                      <a:noFill/>
                    </a:lnR>
                    <a:lnT cap="flat">
                      <a:noFill/>
                    </a:lnT>
                    <a:lnB cap="flat">
                      <a:noFill/>
                    </a:lnB>
                    <a:lnTlToBr>
                      <a:noFill/>
                    </a:lnTlToBr>
                    <a:lnBlToTr>
                      <a:noFill/>
                    </a:lnBlToTr>
                    <a:noFill/>
                  </a:tcPr>
                </a:tc>
                <a:tc>
                  <a:txBody>
                    <a:bodyPr/>
                    <a:lstStyle/>
                    <a:p>
                      <a:pPr marL="0" marR="0" lvl="0" indent="0" algn="l" defTabSz="957263" rtl="0" eaLnBrk="0" fontAlgn="base" latinLnBrk="0" hangingPunct="0">
                        <a:lnSpc>
                          <a:spcPct val="100000"/>
                        </a:lnSpc>
                        <a:spcBef>
                          <a:spcPct val="20000"/>
                        </a:spcBef>
                        <a:spcAft>
                          <a:spcPct val="0"/>
                        </a:spcAft>
                        <a:buClrTx/>
                        <a:buSzTx/>
                        <a:buFont typeface="Arial" charset="0"/>
                        <a:buNone/>
                        <a:tabLst/>
                      </a:pPr>
                      <a:endParaRPr kumimoji="0" lang="en-GB" sz="1200" b="0" i="0" u="none" strike="noStrike" cap="none" normalizeH="0" baseline="0" dirty="0" smtClean="0">
                        <a:ln>
                          <a:noFill/>
                        </a:ln>
                        <a:solidFill>
                          <a:schemeClr val="tx1"/>
                        </a:solidFill>
                        <a:effectLst/>
                        <a:latin typeface="Gill Sans MT"/>
                      </a:endParaRPr>
                    </a:p>
                  </a:txBody>
                  <a:tcPr marL="84420" marR="84420" marT="45595" marB="45595" horzOverflow="overflow">
                    <a:lnL>
                      <a:noFill/>
                    </a:lnL>
                    <a:lnR>
                      <a:noFill/>
                    </a:lnR>
                    <a:lnT cap="flat">
                      <a:noFill/>
                    </a:lnT>
                    <a:lnB cap="flat">
                      <a:noFill/>
                    </a:lnB>
                    <a:lnTlToBr>
                      <a:noFill/>
                    </a:lnTlToBr>
                    <a:lnBlToTr>
                      <a:noFill/>
                    </a:lnBlToTr>
                    <a:noFill/>
                  </a:tcPr>
                </a:tc>
                <a:tc>
                  <a:txBody>
                    <a:bodyPr/>
                    <a:lstStyle/>
                    <a:p>
                      <a:pPr marL="0" marR="0" lvl="0" indent="0" algn="l" defTabSz="957263" rtl="0" eaLnBrk="0" fontAlgn="base" latinLnBrk="0" hangingPunct="0">
                        <a:lnSpc>
                          <a:spcPct val="100000"/>
                        </a:lnSpc>
                        <a:spcBef>
                          <a:spcPct val="20000"/>
                        </a:spcBef>
                        <a:spcAft>
                          <a:spcPct val="0"/>
                        </a:spcAft>
                        <a:buClrTx/>
                        <a:buSzTx/>
                        <a:buFont typeface="Arial" charset="0"/>
                        <a:buNone/>
                        <a:tabLst/>
                      </a:pPr>
                      <a:r>
                        <a:rPr kumimoji="0" lang="en-GB" sz="1200" b="0" i="0" u="none" strike="noStrike" cap="none" normalizeH="0" baseline="0" dirty="0" smtClean="0">
                          <a:ln>
                            <a:noFill/>
                          </a:ln>
                          <a:solidFill>
                            <a:schemeClr val="tx1"/>
                          </a:solidFill>
                          <a:effectLst/>
                          <a:latin typeface="Gill Sans MT"/>
                        </a:rPr>
                        <a:t>Dec</a:t>
                      </a:r>
                    </a:p>
                  </a:txBody>
                  <a:tcPr marL="84420" marR="84420" marT="45595" marB="45595" horzOverflow="overflow">
                    <a:lnL>
                      <a:noFill/>
                    </a:lnL>
                    <a:lnR>
                      <a:noFill/>
                    </a:lnR>
                    <a:lnT cap="flat">
                      <a:noFill/>
                    </a:lnT>
                    <a:lnB cap="flat">
                      <a:noFill/>
                    </a:lnB>
                    <a:lnTlToBr>
                      <a:noFill/>
                    </a:lnTlToBr>
                    <a:lnBlToTr>
                      <a:noFill/>
                    </a:lnBlToTr>
                    <a:noFill/>
                  </a:tcPr>
                </a:tc>
                <a:tc>
                  <a:txBody>
                    <a:bodyPr/>
                    <a:lstStyle/>
                    <a:p>
                      <a:pPr marL="0" marR="0" lvl="0" indent="0" algn="l" defTabSz="957263" rtl="0" eaLnBrk="0" fontAlgn="base" latinLnBrk="0" hangingPunct="0">
                        <a:lnSpc>
                          <a:spcPct val="100000"/>
                        </a:lnSpc>
                        <a:spcBef>
                          <a:spcPct val="20000"/>
                        </a:spcBef>
                        <a:spcAft>
                          <a:spcPct val="0"/>
                        </a:spcAft>
                        <a:buClrTx/>
                        <a:buSzTx/>
                        <a:buFont typeface="Arial" charset="0"/>
                        <a:buNone/>
                        <a:tabLst/>
                      </a:pPr>
                      <a:endParaRPr kumimoji="0" lang="en-GB" sz="1200" b="0" i="0" u="none" strike="noStrike" cap="none" normalizeH="0" baseline="0" dirty="0" smtClean="0">
                        <a:ln>
                          <a:noFill/>
                        </a:ln>
                        <a:solidFill>
                          <a:schemeClr val="tx1"/>
                        </a:solidFill>
                        <a:effectLst/>
                        <a:latin typeface="Gill Sans MT"/>
                      </a:endParaRPr>
                    </a:p>
                  </a:txBody>
                  <a:tcPr marL="84420" marR="84420" marT="45595" marB="45595" horzOverflow="overflow">
                    <a:lnL>
                      <a:noFill/>
                    </a:lnL>
                    <a:lnR>
                      <a:noFill/>
                    </a:lnR>
                    <a:lnT cap="flat">
                      <a:noFill/>
                    </a:lnT>
                    <a:lnB cap="flat">
                      <a:noFill/>
                    </a:lnB>
                    <a:lnTlToBr>
                      <a:noFill/>
                    </a:lnTlToBr>
                    <a:lnBlToTr>
                      <a:noFill/>
                    </a:lnBlToTr>
                    <a:noFill/>
                  </a:tcPr>
                </a:tc>
                <a:tc>
                  <a:txBody>
                    <a:bodyPr/>
                    <a:lstStyle/>
                    <a:p>
                      <a:pPr marL="0" marR="0" lvl="0" indent="0" algn="l" defTabSz="957263" rtl="0" eaLnBrk="0" fontAlgn="base" latinLnBrk="0" hangingPunct="0">
                        <a:lnSpc>
                          <a:spcPct val="100000"/>
                        </a:lnSpc>
                        <a:spcBef>
                          <a:spcPct val="20000"/>
                        </a:spcBef>
                        <a:spcAft>
                          <a:spcPct val="0"/>
                        </a:spcAft>
                        <a:buClrTx/>
                        <a:buSzTx/>
                        <a:buFont typeface="Arial" charset="0"/>
                        <a:buNone/>
                        <a:tabLst/>
                      </a:pPr>
                      <a:r>
                        <a:rPr kumimoji="0" lang="en-GB" sz="1200" b="0" i="0" u="none" strike="noStrike" cap="none" normalizeH="0" baseline="0" dirty="0" smtClean="0">
                          <a:ln>
                            <a:noFill/>
                          </a:ln>
                          <a:solidFill>
                            <a:schemeClr val="tx1"/>
                          </a:solidFill>
                          <a:effectLst/>
                          <a:latin typeface="Gill Sans MT"/>
                        </a:rPr>
                        <a:t>Jan</a:t>
                      </a:r>
                    </a:p>
                  </a:txBody>
                  <a:tcPr marL="84420" marR="84420" marT="45595" marB="45595" horzOverflow="overflow">
                    <a:lnL>
                      <a:noFill/>
                    </a:lnL>
                    <a:lnR>
                      <a:noFill/>
                    </a:lnR>
                    <a:lnT cap="flat">
                      <a:noFill/>
                    </a:lnT>
                    <a:lnB cap="flat">
                      <a:noFill/>
                    </a:lnB>
                    <a:lnTlToBr>
                      <a:noFill/>
                    </a:lnTlToBr>
                    <a:lnBlToTr>
                      <a:noFill/>
                    </a:lnBlToTr>
                    <a:noFill/>
                  </a:tcPr>
                </a:tc>
                <a:tc>
                  <a:txBody>
                    <a:bodyPr/>
                    <a:lstStyle/>
                    <a:p>
                      <a:pPr marL="0" marR="0" lvl="0" indent="0" algn="l" defTabSz="957263" rtl="0" eaLnBrk="0" fontAlgn="base" latinLnBrk="0" hangingPunct="0">
                        <a:lnSpc>
                          <a:spcPct val="100000"/>
                        </a:lnSpc>
                        <a:spcBef>
                          <a:spcPct val="20000"/>
                        </a:spcBef>
                        <a:spcAft>
                          <a:spcPct val="0"/>
                        </a:spcAft>
                        <a:buClrTx/>
                        <a:buSzTx/>
                        <a:buFont typeface="Arial" charset="0"/>
                        <a:buNone/>
                        <a:tabLst/>
                        <a:defRPr/>
                      </a:pPr>
                      <a:endParaRPr kumimoji="0" lang="en-GB" sz="1200" b="0" i="0" u="none" strike="noStrike" cap="none" normalizeH="0" baseline="0" dirty="0" smtClean="0">
                        <a:ln>
                          <a:noFill/>
                        </a:ln>
                        <a:solidFill>
                          <a:schemeClr val="tx1"/>
                        </a:solidFill>
                        <a:effectLst/>
                        <a:latin typeface="Gill Sans MT"/>
                      </a:endParaRPr>
                    </a:p>
                  </a:txBody>
                  <a:tcPr marL="84420" marR="84420" marT="45595" marB="45595" horzOverflow="overflow">
                    <a:lnL>
                      <a:noFill/>
                    </a:lnL>
                    <a:lnR cap="flat">
                      <a:noFill/>
                    </a:lnR>
                    <a:lnT cap="flat">
                      <a:noFill/>
                    </a:lnT>
                    <a:lnB cap="flat">
                      <a:noFill/>
                    </a:lnB>
                    <a:lnTlToBr>
                      <a:noFill/>
                    </a:lnTlToBr>
                    <a:lnBlToTr>
                      <a:noFill/>
                    </a:lnBlToTr>
                    <a:noFill/>
                  </a:tcPr>
                </a:tc>
                <a:tc>
                  <a:txBody>
                    <a:bodyPr/>
                    <a:lstStyle/>
                    <a:p>
                      <a:pPr marL="0" marR="0" lvl="0" indent="0" algn="l" defTabSz="957263" rtl="0" eaLnBrk="0" fontAlgn="base" latinLnBrk="0" hangingPunct="0">
                        <a:lnSpc>
                          <a:spcPct val="100000"/>
                        </a:lnSpc>
                        <a:spcBef>
                          <a:spcPct val="20000"/>
                        </a:spcBef>
                        <a:spcAft>
                          <a:spcPct val="0"/>
                        </a:spcAft>
                        <a:buClrTx/>
                        <a:buSzTx/>
                        <a:buFont typeface="Arial" charset="0"/>
                        <a:buNone/>
                        <a:tabLst/>
                        <a:defRPr/>
                      </a:pPr>
                      <a:r>
                        <a:rPr kumimoji="0" lang="en-GB" sz="1200" b="0" i="0" u="none" strike="noStrike" cap="none" normalizeH="0" baseline="0" dirty="0" smtClean="0">
                          <a:ln>
                            <a:noFill/>
                          </a:ln>
                          <a:solidFill>
                            <a:schemeClr val="tx1"/>
                          </a:solidFill>
                          <a:effectLst/>
                          <a:latin typeface="Gill Sans MT"/>
                        </a:rPr>
                        <a:t>Feb</a:t>
                      </a:r>
                    </a:p>
                  </a:txBody>
                  <a:tcPr marL="84420" marR="84420" marT="45595" marB="45595" horzOverflow="overflow">
                    <a:lnL>
                      <a:noFill/>
                    </a:lnL>
                    <a:lnR cap="flat">
                      <a:noFill/>
                    </a:lnR>
                    <a:lnT cap="flat">
                      <a:noFill/>
                    </a:lnT>
                    <a:lnB cap="flat">
                      <a:noFill/>
                    </a:lnB>
                    <a:lnTlToBr>
                      <a:noFill/>
                    </a:lnTlToBr>
                    <a:lnBlToTr>
                      <a:noFill/>
                    </a:lnBlToTr>
                    <a:noFill/>
                  </a:tcPr>
                </a:tc>
                <a:tc>
                  <a:txBody>
                    <a:bodyPr/>
                    <a:lstStyle/>
                    <a:p>
                      <a:pPr marL="0" marR="0" lvl="0" indent="0" algn="l" defTabSz="957263" rtl="0" eaLnBrk="0" fontAlgn="base" latinLnBrk="0" hangingPunct="0">
                        <a:lnSpc>
                          <a:spcPct val="100000"/>
                        </a:lnSpc>
                        <a:spcBef>
                          <a:spcPct val="20000"/>
                        </a:spcBef>
                        <a:spcAft>
                          <a:spcPct val="0"/>
                        </a:spcAft>
                        <a:buClrTx/>
                        <a:buSzTx/>
                        <a:buFont typeface="Arial" charset="0"/>
                        <a:buNone/>
                        <a:tabLst/>
                        <a:defRPr/>
                      </a:pPr>
                      <a:endParaRPr kumimoji="0" lang="en-GB" sz="1200" b="0" i="0" u="none" strike="noStrike" cap="none" normalizeH="0" baseline="0" dirty="0" smtClean="0">
                        <a:ln>
                          <a:noFill/>
                        </a:ln>
                        <a:solidFill>
                          <a:schemeClr val="tx1"/>
                        </a:solidFill>
                        <a:effectLst/>
                        <a:latin typeface="Gill Sans MT"/>
                      </a:endParaRPr>
                    </a:p>
                  </a:txBody>
                  <a:tcPr marL="84420" marR="84420" marT="45595" marB="45595" horzOverflow="overflow">
                    <a:lnL>
                      <a:noFill/>
                    </a:lnL>
                    <a:lnR cap="flat">
                      <a:noFill/>
                    </a:lnR>
                    <a:lnT cap="flat">
                      <a:noFill/>
                    </a:lnT>
                    <a:lnB cap="flat">
                      <a:noFill/>
                    </a:lnB>
                    <a:lnTlToBr>
                      <a:noFill/>
                    </a:lnTlToBr>
                    <a:lnBlToTr>
                      <a:noFill/>
                    </a:lnBlToTr>
                    <a:noFill/>
                  </a:tcPr>
                </a:tc>
                <a:tc>
                  <a:txBody>
                    <a:bodyPr/>
                    <a:lstStyle/>
                    <a:p>
                      <a:pPr marL="0" marR="0" lvl="0" indent="0" algn="l" defTabSz="957263" rtl="0" eaLnBrk="0" fontAlgn="base" latinLnBrk="0" hangingPunct="0">
                        <a:lnSpc>
                          <a:spcPct val="100000"/>
                        </a:lnSpc>
                        <a:spcBef>
                          <a:spcPct val="20000"/>
                        </a:spcBef>
                        <a:spcAft>
                          <a:spcPct val="0"/>
                        </a:spcAft>
                        <a:buClrTx/>
                        <a:buSzTx/>
                        <a:buFont typeface="Arial" charset="0"/>
                        <a:buNone/>
                        <a:tabLst/>
                        <a:defRPr/>
                      </a:pPr>
                      <a:r>
                        <a:rPr kumimoji="0" lang="en-GB" sz="1200" b="0" i="0" u="none" strike="noStrike" cap="none" normalizeH="0" baseline="0" dirty="0" smtClean="0">
                          <a:ln>
                            <a:noFill/>
                          </a:ln>
                          <a:solidFill>
                            <a:schemeClr val="tx1"/>
                          </a:solidFill>
                          <a:effectLst/>
                          <a:latin typeface="Gill Sans MT"/>
                        </a:rPr>
                        <a:t>Mar</a:t>
                      </a:r>
                    </a:p>
                  </a:txBody>
                  <a:tcPr marL="84420" marR="84420" marT="45595" marB="45595" horzOverflow="overflow">
                    <a:lnL>
                      <a:noFill/>
                    </a:lnL>
                    <a:lnR cap="flat">
                      <a:noFill/>
                    </a:lnR>
                    <a:lnT cap="flat">
                      <a:noFill/>
                    </a:lnT>
                    <a:lnB cap="flat">
                      <a:noFill/>
                    </a:lnB>
                    <a:lnTlToBr>
                      <a:noFill/>
                    </a:lnTlToBr>
                    <a:lnBlToTr>
                      <a:noFill/>
                    </a:lnBlToTr>
                    <a:noFill/>
                  </a:tcPr>
                </a:tc>
              </a:tr>
            </a:tbl>
          </a:graphicData>
        </a:graphic>
      </p:graphicFrame>
      <p:pic>
        <p:nvPicPr>
          <p:cNvPr id="75823" name="Picture 4" descr="http://gallery.techarena.in/data/516/vodafone-logo.jpg"/>
          <p:cNvPicPr>
            <a:picLocks noChangeAspect="1" noChangeArrowheads="1"/>
          </p:cNvPicPr>
          <p:nvPr/>
        </p:nvPicPr>
        <p:blipFill>
          <a:blip r:embed="rId21"/>
          <a:srcRect/>
          <a:stretch>
            <a:fillRect/>
          </a:stretch>
        </p:blipFill>
        <p:spPr bwMode="auto">
          <a:xfrm>
            <a:off x="5054600" y="5135563"/>
            <a:ext cx="803275" cy="644525"/>
          </a:xfrm>
          <a:prstGeom prst="rect">
            <a:avLst/>
          </a:prstGeom>
          <a:noFill/>
          <a:ln w="9525">
            <a:noFill/>
            <a:miter lim="800000"/>
            <a:headEnd/>
            <a:tailEnd/>
          </a:ln>
        </p:spPr>
      </p:pic>
      <p:pic>
        <p:nvPicPr>
          <p:cNvPr id="75824" name="Picture 6" descr="http://www.nbr.co.nz/files/telecom%20new(1).jpg"/>
          <p:cNvPicPr>
            <a:picLocks noChangeAspect="1" noChangeArrowheads="1"/>
          </p:cNvPicPr>
          <p:nvPr/>
        </p:nvPicPr>
        <p:blipFill>
          <a:blip r:embed="rId22"/>
          <a:srcRect/>
          <a:stretch>
            <a:fillRect/>
          </a:stretch>
        </p:blipFill>
        <p:spPr bwMode="auto">
          <a:xfrm>
            <a:off x="6326188" y="5154613"/>
            <a:ext cx="525462" cy="6048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8" name="Straight Connector 7"/>
          <p:cNvCxnSpPr/>
          <p:nvPr/>
        </p:nvCxnSpPr>
        <p:spPr>
          <a:xfrm>
            <a:off x="325438" y="1339850"/>
            <a:ext cx="8493125" cy="1588"/>
          </a:xfrm>
          <a:prstGeom prst="line">
            <a:avLst/>
          </a:prstGeom>
          <a:ln w="3175" cap="flat" cmpd="sng" algn="ctr">
            <a:solidFill>
              <a:srgbClr val="0500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0483" name="Picture 15"/>
          <p:cNvPicPr>
            <a:picLocks noChangeAspect="1"/>
          </p:cNvPicPr>
          <p:nvPr/>
        </p:nvPicPr>
        <p:blipFill>
          <a:blip r:embed="rId4"/>
          <a:srcRect/>
          <a:stretch>
            <a:fillRect/>
          </a:stretch>
        </p:blipFill>
        <p:spPr bwMode="auto">
          <a:xfrm>
            <a:off x="7899400" y="6337300"/>
            <a:ext cx="919163" cy="231775"/>
          </a:xfrm>
          <a:prstGeom prst="rect">
            <a:avLst/>
          </a:prstGeom>
          <a:noFill/>
          <a:ln w="9525">
            <a:noFill/>
            <a:miter lim="800000"/>
            <a:headEnd/>
            <a:tailEnd/>
          </a:ln>
        </p:spPr>
      </p:pic>
      <p:graphicFrame>
        <p:nvGraphicFramePr>
          <p:cNvPr id="20484" name="Object 2"/>
          <p:cNvGraphicFramePr>
            <a:graphicFrameLocks noChangeAspect="1"/>
          </p:cNvGraphicFramePr>
          <p:nvPr/>
        </p:nvGraphicFramePr>
        <p:xfrm>
          <a:off x="274638" y="1700213"/>
          <a:ext cx="8591550" cy="4313237"/>
        </p:xfrm>
        <a:graphic>
          <a:graphicData uri="http://schemas.openxmlformats.org/presentationml/2006/ole">
            <p:oleObj spid="_x0000_s20491" r:id="rId5" imgW="8590008" imgH="4310246" progId="Excel.Chart.8">
              <p:embed/>
            </p:oleObj>
          </a:graphicData>
        </a:graphic>
      </p:graphicFrame>
      <p:sp>
        <p:nvSpPr>
          <p:cNvPr id="20485" name="TextBox 35"/>
          <p:cNvSpPr txBox="1">
            <a:spLocks noChangeArrowheads="1"/>
          </p:cNvSpPr>
          <p:nvPr/>
        </p:nvSpPr>
        <p:spPr bwMode="auto">
          <a:xfrm>
            <a:off x="-36513" y="6611938"/>
            <a:ext cx="1624013" cy="246062"/>
          </a:xfrm>
          <a:prstGeom prst="rect">
            <a:avLst/>
          </a:prstGeom>
          <a:noFill/>
          <a:ln w="9525">
            <a:noFill/>
            <a:miter lim="800000"/>
            <a:headEnd/>
            <a:tailEnd/>
          </a:ln>
        </p:spPr>
        <p:txBody>
          <a:bodyPr wrap="none">
            <a:spAutoFit/>
          </a:bodyPr>
          <a:lstStyle/>
          <a:p>
            <a:r>
              <a:rPr lang="en-NZ" sz="1000">
                <a:latin typeface="Gill Sans MT" pitchFamily="34" charset="0"/>
                <a:cs typeface="Arial" charset="0"/>
              </a:rPr>
              <a:t>Source: Nielsen Netratings </a:t>
            </a:r>
          </a:p>
        </p:txBody>
      </p:sp>
      <p:sp>
        <p:nvSpPr>
          <p:cNvPr id="20486" name="TextBox 10"/>
          <p:cNvSpPr txBox="1">
            <a:spLocks noChangeArrowheads="1"/>
          </p:cNvSpPr>
          <p:nvPr/>
        </p:nvSpPr>
        <p:spPr bwMode="auto">
          <a:xfrm>
            <a:off x="2673350" y="1876425"/>
            <a:ext cx="3992563" cy="307975"/>
          </a:xfrm>
          <a:prstGeom prst="rect">
            <a:avLst/>
          </a:prstGeom>
          <a:noFill/>
          <a:ln w="9525">
            <a:noFill/>
            <a:miter lim="800000"/>
            <a:headEnd/>
            <a:tailEnd/>
          </a:ln>
        </p:spPr>
        <p:txBody>
          <a:bodyPr wrap="none">
            <a:spAutoFit/>
          </a:bodyPr>
          <a:lstStyle/>
          <a:p>
            <a:r>
              <a:rPr lang="en-NZ" sz="1400" u="sng">
                <a:latin typeface="Calibri" pitchFamily="34" charset="0"/>
              </a:rPr>
              <a:t>TVNZ Ondemand and News streams: Jul 07 – Jun 11 </a:t>
            </a:r>
          </a:p>
        </p:txBody>
      </p:sp>
      <p:sp>
        <p:nvSpPr>
          <p:cNvPr id="20487" name="Title 4"/>
          <p:cNvSpPr txBox="1">
            <a:spLocks/>
          </p:cNvSpPr>
          <p:nvPr/>
        </p:nvSpPr>
        <p:spPr bwMode="auto">
          <a:xfrm>
            <a:off x="914400" y="407988"/>
            <a:ext cx="8067675" cy="792162"/>
          </a:xfrm>
          <a:prstGeom prst="rect">
            <a:avLst/>
          </a:prstGeom>
          <a:noFill/>
          <a:ln w="9525">
            <a:noFill/>
            <a:miter lim="800000"/>
            <a:headEnd/>
            <a:tailEnd/>
          </a:ln>
        </p:spPr>
        <p:txBody>
          <a:bodyPr anchor="ctr"/>
          <a:lstStyle/>
          <a:p>
            <a:r>
              <a:rPr lang="en-NZ" sz="2400">
                <a:latin typeface="Gill Sans MT" pitchFamily="34" charset="0"/>
                <a:ea typeface="ＭＳ Ｐゴシック"/>
                <a:cs typeface="ＭＳ Ｐゴシック"/>
              </a:rPr>
              <a:t>Catch up Video has found a home in NZ</a:t>
            </a:r>
          </a:p>
          <a:p>
            <a:endParaRPr lang="en-NZ" sz="2000" i="1">
              <a:latin typeface="Gill Sans MT" pitchFamily="34" charset="0"/>
              <a:ea typeface="ＭＳ Ｐゴシック"/>
              <a:cs typeface="ＭＳ Ｐゴシック"/>
            </a:endParaRPr>
          </a:p>
        </p:txBody>
      </p:sp>
      <p:sp>
        <p:nvSpPr>
          <p:cNvPr id="13" name="Rounded Rectangle 12"/>
          <p:cNvSpPr/>
          <p:nvPr/>
        </p:nvSpPr>
        <p:spPr>
          <a:xfrm>
            <a:off x="180975" y="4095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accent5">
                    <a:lumMod val="50000"/>
                  </a:schemeClr>
                </a:solidFill>
                <a:latin typeface="Bauhaus 93" pitchFamily="82" charset="0"/>
              </a:rPr>
              <a:t>1</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8" name="Straight Connector 7"/>
          <p:cNvCxnSpPr/>
          <p:nvPr/>
        </p:nvCxnSpPr>
        <p:spPr>
          <a:xfrm>
            <a:off x="325438" y="1339850"/>
            <a:ext cx="8493125" cy="1588"/>
          </a:xfrm>
          <a:prstGeom prst="line">
            <a:avLst/>
          </a:prstGeom>
          <a:ln w="3175" cap="flat" cmpd="sng" algn="ctr">
            <a:solidFill>
              <a:srgbClr val="0500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2531" name="Title 4"/>
          <p:cNvSpPr txBox="1">
            <a:spLocks/>
          </p:cNvSpPr>
          <p:nvPr/>
        </p:nvSpPr>
        <p:spPr bwMode="auto">
          <a:xfrm>
            <a:off x="250825" y="407988"/>
            <a:ext cx="8364538" cy="792162"/>
          </a:xfrm>
          <a:prstGeom prst="rect">
            <a:avLst/>
          </a:prstGeom>
          <a:noFill/>
          <a:ln w="9525">
            <a:noFill/>
            <a:miter lim="800000"/>
            <a:headEnd/>
            <a:tailEnd/>
          </a:ln>
        </p:spPr>
        <p:txBody>
          <a:bodyPr anchor="ctr"/>
          <a:lstStyle/>
          <a:p>
            <a:r>
              <a:rPr lang="en-NZ" sz="2400">
                <a:latin typeface="Gill Sans MT" pitchFamily="34" charset="0"/>
                <a:ea typeface="ＭＳ Ｐゴシック"/>
                <a:cs typeface="ＭＳ Ｐゴシック"/>
              </a:rPr>
              <a:t>Consumer driven changes</a:t>
            </a:r>
          </a:p>
          <a:p>
            <a:endParaRPr lang="en-NZ" sz="2400">
              <a:latin typeface="Gill Sans MT" pitchFamily="34" charset="0"/>
              <a:ea typeface="ＭＳ Ｐゴシック"/>
              <a:cs typeface="ＭＳ Ｐゴシック"/>
            </a:endParaRPr>
          </a:p>
        </p:txBody>
      </p:sp>
      <p:pic>
        <p:nvPicPr>
          <p:cNvPr id="22532" name="Picture 15"/>
          <p:cNvPicPr>
            <a:picLocks noChangeAspect="1"/>
          </p:cNvPicPr>
          <p:nvPr/>
        </p:nvPicPr>
        <p:blipFill>
          <a:blip r:embed="rId3"/>
          <a:srcRect/>
          <a:stretch>
            <a:fillRect/>
          </a:stretch>
        </p:blipFill>
        <p:spPr bwMode="auto">
          <a:xfrm>
            <a:off x="7899400" y="6337300"/>
            <a:ext cx="919163" cy="231775"/>
          </a:xfrm>
          <a:prstGeom prst="rect">
            <a:avLst/>
          </a:prstGeom>
          <a:noFill/>
          <a:ln w="9525">
            <a:noFill/>
            <a:miter lim="800000"/>
            <a:headEnd/>
            <a:tailEnd/>
          </a:ln>
        </p:spPr>
      </p:pic>
      <p:sp>
        <p:nvSpPr>
          <p:cNvPr id="17" name="Rounded Rectangle 16"/>
          <p:cNvSpPr/>
          <p:nvPr/>
        </p:nvSpPr>
        <p:spPr>
          <a:xfrm>
            <a:off x="178856" y="3626351"/>
            <a:ext cx="2658539" cy="2041024"/>
          </a:xfrm>
          <a:prstGeom prst="roundRect">
            <a:avLst/>
          </a:prstGeom>
          <a:blipFill>
            <a:blip r:embed="rId4"/>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dirty="0"/>
          </a:p>
        </p:txBody>
      </p:sp>
      <p:sp>
        <p:nvSpPr>
          <p:cNvPr id="20" name="Rectangle 19"/>
          <p:cNvSpPr/>
          <p:nvPr/>
        </p:nvSpPr>
        <p:spPr>
          <a:xfrm>
            <a:off x="574675" y="2609850"/>
            <a:ext cx="1866900" cy="9239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600" dirty="0">
                <a:solidFill>
                  <a:schemeClr val="bg1">
                    <a:lumMod val="65000"/>
                  </a:schemeClr>
                </a:solidFill>
                <a:latin typeface="Gill Sans MT"/>
              </a:rPr>
              <a:t>Catch up Video has found a home in NZ</a:t>
            </a:r>
          </a:p>
        </p:txBody>
      </p:sp>
      <p:sp>
        <p:nvSpPr>
          <p:cNvPr id="30" name="Rectangle 29"/>
          <p:cNvSpPr/>
          <p:nvPr/>
        </p:nvSpPr>
        <p:spPr>
          <a:xfrm>
            <a:off x="3571875" y="2609850"/>
            <a:ext cx="1784350" cy="9239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600" dirty="0">
                <a:solidFill>
                  <a:schemeClr val="tx1"/>
                </a:solidFill>
                <a:latin typeface="Gill Sans MT"/>
              </a:rPr>
              <a:t>New platforms are becoming viable</a:t>
            </a:r>
          </a:p>
        </p:txBody>
      </p:sp>
      <p:grpSp>
        <p:nvGrpSpPr>
          <p:cNvPr id="22538" name="Group 31"/>
          <p:cNvGrpSpPr>
            <a:grpSpLocks/>
          </p:cNvGrpSpPr>
          <p:nvPr/>
        </p:nvGrpSpPr>
        <p:grpSpPr bwMode="auto">
          <a:xfrm>
            <a:off x="3055938" y="3686175"/>
            <a:ext cx="2816225" cy="1981200"/>
            <a:chOff x="3171825" y="2991137"/>
            <a:chExt cx="2815169" cy="1980913"/>
          </a:xfrm>
        </p:grpSpPr>
        <p:sp>
          <p:nvSpPr>
            <p:cNvPr id="33" name="Rounded Rectangle 32"/>
            <p:cNvSpPr/>
            <p:nvPr/>
          </p:nvSpPr>
          <p:spPr>
            <a:xfrm>
              <a:off x="3171825" y="2991137"/>
              <a:ext cx="2815169" cy="1980913"/>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a:p>
          </p:txBody>
        </p:sp>
        <p:pic>
          <p:nvPicPr>
            <p:cNvPr id="22548" name="Picture 15" descr="http://www.consumerelectronicstore.com/images/products/preview/un55d8000yf.jpg"/>
            <p:cNvPicPr>
              <a:picLocks noChangeAspect="1" noChangeArrowheads="1"/>
            </p:cNvPicPr>
            <p:nvPr/>
          </p:nvPicPr>
          <p:blipFill>
            <a:blip r:embed="rId5"/>
            <a:srcRect t="20547" b="17119"/>
            <a:stretch>
              <a:fillRect/>
            </a:stretch>
          </p:blipFill>
          <p:spPr bwMode="auto">
            <a:xfrm>
              <a:off x="3496470" y="3630429"/>
              <a:ext cx="1197757" cy="807894"/>
            </a:xfrm>
            <a:prstGeom prst="rect">
              <a:avLst/>
            </a:prstGeom>
            <a:noFill/>
            <a:ln w="9525">
              <a:noFill/>
              <a:miter lim="800000"/>
              <a:headEnd/>
              <a:tailEnd/>
            </a:ln>
          </p:spPr>
        </p:pic>
        <p:pic>
          <p:nvPicPr>
            <p:cNvPr id="22549" name="Picture 4" descr="http://www.geekwithlaptop.com/wp-content/uploads/2011/01/apple_ipad_2.jpg"/>
            <p:cNvPicPr>
              <a:picLocks noChangeAspect="1" noChangeArrowheads="1"/>
            </p:cNvPicPr>
            <p:nvPr/>
          </p:nvPicPr>
          <p:blipFill>
            <a:blip r:embed="rId6"/>
            <a:srcRect/>
            <a:stretch>
              <a:fillRect/>
            </a:stretch>
          </p:blipFill>
          <p:spPr bwMode="auto">
            <a:xfrm>
              <a:off x="4724087" y="3705168"/>
              <a:ext cx="389411" cy="619698"/>
            </a:xfrm>
            <a:prstGeom prst="rect">
              <a:avLst/>
            </a:prstGeom>
            <a:noFill/>
            <a:ln w="9525">
              <a:noFill/>
              <a:miter lim="800000"/>
              <a:headEnd/>
              <a:tailEnd/>
            </a:ln>
          </p:spPr>
        </p:pic>
        <p:pic>
          <p:nvPicPr>
            <p:cNvPr id="22550" name="Picture 11" descr="http://osxdaily.com/wp-content/uploads/2010/07/iphone-without-contract.jpg"/>
            <p:cNvPicPr>
              <a:picLocks noChangeAspect="1" noChangeArrowheads="1"/>
            </p:cNvPicPr>
            <p:nvPr/>
          </p:nvPicPr>
          <p:blipFill>
            <a:blip r:embed="rId7"/>
            <a:srcRect r="68311"/>
            <a:stretch>
              <a:fillRect/>
            </a:stretch>
          </p:blipFill>
          <p:spPr bwMode="auto">
            <a:xfrm>
              <a:off x="5227096" y="3766171"/>
              <a:ext cx="192885" cy="536412"/>
            </a:xfrm>
            <a:prstGeom prst="rect">
              <a:avLst/>
            </a:prstGeom>
            <a:noFill/>
            <a:ln w="9525">
              <a:noFill/>
              <a:miter lim="800000"/>
              <a:headEnd/>
              <a:tailEnd/>
            </a:ln>
          </p:spPr>
        </p:pic>
        <p:pic>
          <p:nvPicPr>
            <p:cNvPr id="22551" name="Picture 2" descr="http://www.theandroidphone.com/wp-content/uploads/2011/02/samsung-galaxy-s2-pic-300x300.jpg"/>
            <p:cNvPicPr>
              <a:picLocks noChangeAspect="1" noChangeArrowheads="1"/>
            </p:cNvPicPr>
            <p:nvPr/>
          </p:nvPicPr>
          <p:blipFill>
            <a:blip r:embed="rId8"/>
            <a:srcRect l="29726" t="4616" r="27921" b="4254"/>
            <a:stretch>
              <a:fillRect/>
            </a:stretch>
          </p:blipFill>
          <p:spPr bwMode="auto">
            <a:xfrm>
              <a:off x="5538694" y="3867645"/>
              <a:ext cx="192601" cy="414405"/>
            </a:xfrm>
            <a:prstGeom prst="rect">
              <a:avLst/>
            </a:prstGeom>
            <a:noFill/>
            <a:ln w="9525">
              <a:noFill/>
              <a:miter lim="800000"/>
              <a:headEnd/>
              <a:tailEnd/>
            </a:ln>
          </p:spPr>
        </p:pic>
      </p:grpSp>
      <p:sp>
        <p:nvSpPr>
          <p:cNvPr id="2" name="Rounded Rectangle 1"/>
          <p:cNvSpPr/>
          <p:nvPr/>
        </p:nvSpPr>
        <p:spPr>
          <a:xfrm>
            <a:off x="1150143" y="18192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bg1">
                    <a:lumMod val="65000"/>
                  </a:schemeClr>
                </a:solidFill>
                <a:latin typeface="Bauhaus 93" pitchFamily="82" charset="0"/>
              </a:rPr>
              <a:t>1</a:t>
            </a:r>
          </a:p>
        </p:txBody>
      </p:sp>
      <p:sp>
        <p:nvSpPr>
          <p:cNvPr id="25" name="Rounded Rectangle 24"/>
          <p:cNvSpPr/>
          <p:nvPr/>
        </p:nvSpPr>
        <p:spPr>
          <a:xfrm>
            <a:off x="4106067" y="18192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accent5">
                    <a:lumMod val="50000"/>
                  </a:schemeClr>
                </a:solidFill>
                <a:latin typeface="Bauhaus 93" pitchFamily="82" charset="0"/>
              </a:rPr>
              <a:t>2</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8" name="Straight Connector 7"/>
          <p:cNvCxnSpPr/>
          <p:nvPr/>
        </p:nvCxnSpPr>
        <p:spPr>
          <a:xfrm>
            <a:off x="325438" y="1339850"/>
            <a:ext cx="8493125" cy="1588"/>
          </a:xfrm>
          <a:prstGeom prst="line">
            <a:avLst/>
          </a:prstGeom>
          <a:ln w="3175" cap="flat" cmpd="sng" algn="ctr">
            <a:solidFill>
              <a:srgbClr val="0500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4579" name="Picture 15" descr="http://www.consumerelectronicstore.com/images/products/preview/un55d8000yf.jpg"/>
          <p:cNvPicPr>
            <a:picLocks noChangeAspect="1" noChangeArrowheads="1"/>
          </p:cNvPicPr>
          <p:nvPr/>
        </p:nvPicPr>
        <p:blipFill>
          <a:blip r:embed="rId3"/>
          <a:srcRect t="20547" b="17119"/>
          <a:stretch>
            <a:fillRect/>
          </a:stretch>
        </p:blipFill>
        <p:spPr bwMode="auto">
          <a:xfrm>
            <a:off x="5610225" y="2008188"/>
            <a:ext cx="1998663" cy="1346200"/>
          </a:xfrm>
          <a:prstGeom prst="rect">
            <a:avLst/>
          </a:prstGeom>
          <a:noFill/>
          <a:ln w="9525">
            <a:noFill/>
            <a:miter lim="800000"/>
            <a:headEnd/>
            <a:tailEnd/>
          </a:ln>
        </p:spPr>
      </p:pic>
      <p:pic>
        <p:nvPicPr>
          <p:cNvPr id="24580" name="Picture 4" descr="http://www.geekwithlaptop.com/wp-content/uploads/2011/01/apple_ipad_2.jpg"/>
          <p:cNvPicPr>
            <a:picLocks noChangeAspect="1" noChangeArrowheads="1"/>
          </p:cNvPicPr>
          <p:nvPr/>
        </p:nvPicPr>
        <p:blipFill>
          <a:blip r:embed="rId4"/>
          <a:srcRect/>
          <a:stretch>
            <a:fillRect/>
          </a:stretch>
        </p:blipFill>
        <p:spPr bwMode="auto">
          <a:xfrm>
            <a:off x="1506538" y="1947863"/>
            <a:ext cx="623887" cy="992187"/>
          </a:xfrm>
          <a:prstGeom prst="rect">
            <a:avLst/>
          </a:prstGeom>
          <a:noFill/>
          <a:ln w="9525">
            <a:noFill/>
            <a:miter lim="800000"/>
            <a:headEnd/>
            <a:tailEnd/>
          </a:ln>
        </p:spPr>
      </p:pic>
      <p:pic>
        <p:nvPicPr>
          <p:cNvPr id="24581" name="Picture 11" descr="http://osxdaily.com/wp-content/uploads/2010/07/iphone-without-contract.jpg"/>
          <p:cNvPicPr>
            <a:picLocks noChangeAspect="1" noChangeArrowheads="1"/>
          </p:cNvPicPr>
          <p:nvPr/>
        </p:nvPicPr>
        <p:blipFill>
          <a:blip r:embed="rId5"/>
          <a:srcRect r="68311"/>
          <a:stretch>
            <a:fillRect/>
          </a:stretch>
        </p:blipFill>
        <p:spPr bwMode="auto">
          <a:xfrm>
            <a:off x="2130425" y="2246313"/>
            <a:ext cx="233363" cy="652462"/>
          </a:xfrm>
          <a:prstGeom prst="rect">
            <a:avLst/>
          </a:prstGeom>
          <a:noFill/>
          <a:ln w="9525">
            <a:noFill/>
            <a:miter lim="800000"/>
            <a:headEnd/>
            <a:tailEnd/>
          </a:ln>
        </p:spPr>
      </p:pic>
      <p:pic>
        <p:nvPicPr>
          <p:cNvPr id="24582" name="Picture 29" descr="http://3.bp.blogspot.com/-757hge78yRA/TW4M3OGy1JI/AAAAAAAAVcY/9NJIxdUxbVo/s1600/ios_logo.jpg"/>
          <p:cNvPicPr>
            <a:picLocks noChangeAspect="1" noChangeArrowheads="1"/>
          </p:cNvPicPr>
          <p:nvPr/>
        </p:nvPicPr>
        <p:blipFill>
          <a:blip r:embed="rId6"/>
          <a:srcRect l="11349" r="7635"/>
          <a:stretch>
            <a:fillRect/>
          </a:stretch>
        </p:blipFill>
        <p:spPr bwMode="auto">
          <a:xfrm>
            <a:off x="1763713" y="2955925"/>
            <a:ext cx="447675" cy="244475"/>
          </a:xfrm>
          <a:prstGeom prst="rect">
            <a:avLst/>
          </a:prstGeom>
          <a:noFill/>
          <a:ln w="9525">
            <a:noFill/>
            <a:miter lim="800000"/>
            <a:headEnd/>
            <a:tailEnd/>
          </a:ln>
        </p:spPr>
      </p:pic>
      <p:pic>
        <p:nvPicPr>
          <p:cNvPr id="24583" name="Picture 2" descr="http://www.theandroidphone.com/wp-content/uploads/2011/02/samsung-galaxy-s2-pic-300x300.jpg"/>
          <p:cNvPicPr>
            <a:picLocks noChangeAspect="1" noChangeArrowheads="1"/>
          </p:cNvPicPr>
          <p:nvPr/>
        </p:nvPicPr>
        <p:blipFill>
          <a:blip r:embed="rId7"/>
          <a:srcRect l="29726" t="4616" r="27921" b="4254"/>
          <a:stretch>
            <a:fillRect/>
          </a:stretch>
        </p:blipFill>
        <p:spPr bwMode="auto">
          <a:xfrm>
            <a:off x="3228975" y="2287588"/>
            <a:ext cx="234950" cy="503237"/>
          </a:xfrm>
          <a:prstGeom prst="rect">
            <a:avLst/>
          </a:prstGeom>
          <a:noFill/>
          <a:ln w="9525">
            <a:noFill/>
            <a:miter lim="800000"/>
            <a:headEnd/>
            <a:tailEnd/>
          </a:ln>
        </p:spPr>
      </p:pic>
      <p:pic>
        <p:nvPicPr>
          <p:cNvPr id="24584" name="Picture 4" descr="http://asiabizz.com/wp-content/uploads/2011/06/motorola-xoom-tablet.jpg"/>
          <p:cNvPicPr>
            <a:picLocks noChangeAspect="1" noChangeArrowheads="1"/>
          </p:cNvPicPr>
          <p:nvPr/>
        </p:nvPicPr>
        <p:blipFill>
          <a:blip r:embed="rId8"/>
          <a:srcRect l="40793" t="5791" r="6613" b="9109"/>
          <a:stretch>
            <a:fillRect/>
          </a:stretch>
        </p:blipFill>
        <p:spPr bwMode="auto">
          <a:xfrm>
            <a:off x="2406650" y="2005013"/>
            <a:ext cx="773113" cy="804862"/>
          </a:xfrm>
          <a:prstGeom prst="rect">
            <a:avLst/>
          </a:prstGeom>
          <a:noFill/>
          <a:ln w="9525">
            <a:noFill/>
            <a:miter lim="800000"/>
            <a:headEnd/>
            <a:tailEnd/>
          </a:ln>
        </p:spPr>
      </p:pic>
      <p:pic>
        <p:nvPicPr>
          <p:cNvPr id="24585" name="Picture 19" descr="http://www.eldergadget.com/wp-content/uploads/2011/06/android-logo-white.jpg"/>
          <p:cNvPicPr>
            <a:picLocks noChangeAspect="1" noChangeArrowheads="1"/>
          </p:cNvPicPr>
          <p:nvPr/>
        </p:nvPicPr>
        <p:blipFill>
          <a:blip r:embed="rId9"/>
          <a:srcRect/>
          <a:stretch>
            <a:fillRect/>
          </a:stretch>
        </p:blipFill>
        <p:spPr bwMode="auto">
          <a:xfrm>
            <a:off x="2792413" y="2787650"/>
            <a:ext cx="442912" cy="477838"/>
          </a:xfrm>
          <a:prstGeom prst="rect">
            <a:avLst/>
          </a:prstGeom>
          <a:noFill/>
          <a:ln w="9525">
            <a:noFill/>
            <a:miter lim="800000"/>
            <a:headEnd/>
            <a:tailEnd/>
          </a:ln>
        </p:spPr>
      </p:pic>
      <p:sp>
        <p:nvSpPr>
          <p:cNvPr id="34" name="AutoShape 30"/>
          <p:cNvSpPr>
            <a:spLocks noChangeArrowheads="1"/>
          </p:cNvSpPr>
          <p:nvPr/>
        </p:nvSpPr>
        <p:spPr bwMode="auto">
          <a:xfrm>
            <a:off x="1340785" y="3313769"/>
            <a:ext cx="2515374" cy="587122"/>
          </a:xfrm>
          <a:prstGeom prst="roundRect">
            <a:avLst>
              <a:gd name="adj" fmla="val 16667"/>
            </a:avLst>
          </a:prstGeom>
          <a:solidFill>
            <a:schemeClr val="bg1"/>
          </a:solidFill>
          <a:ln w="12700"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lIns="0" tIns="0" rIns="0" bIns="0" anchor="ctr"/>
          <a:lstStyle/>
          <a:p>
            <a:pPr algn="ctr" fontAlgn="auto">
              <a:spcBef>
                <a:spcPts val="0"/>
              </a:spcBef>
              <a:spcAft>
                <a:spcPts val="0"/>
              </a:spcAft>
              <a:defRPr/>
            </a:pPr>
            <a:r>
              <a:rPr lang="en-NZ" sz="1400" dirty="0">
                <a:solidFill>
                  <a:schemeClr val="tx1">
                    <a:lumMod val="75000"/>
                    <a:lumOff val="25000"/>
                  </a:schemeClr>
                </a:solidFill>
                <a:latin typeface="Gill Sans MT"/>
                <a:cs typeface="Arial" pitchFamily="34" charset="0"/>
              </a:rPr>
              <a:t>There are 726,000 smart phones in NZ</a:t>
            </a:r>
          </a:p>
        </p:txBody>
      </p:sp>
      <p:sp>
        <p:nvSpPr>
          <p:cNvPr id="35" name="AutoShape 30"/>
          <p:cNvSpPr>
            <a:spLocks noChangeArrowheads="1"/>
          </p:cNvSpPr>
          <p:nvPr/>
        </p:nvSpPr>
        <p:spPr bwMode="auto">
          <a:xfrm>
            <a:off x="1340785" y="3980519"/>
            <a:ext cx="2515374" cy="1216512"/>
          </a:xfrm>
          <a:prstGeom prst="roundRect">
            <a:avLst>
              <a:gd name="adj" fmla="val 10997"/>
            </a:avLst>
          </a:prstGeom>
          <a:solidFill>
            <a:schemeClr val="bg1"/>
          </a:solidFill>
          <a:ln w="12700"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lIns="0" tIns="0" rIns="0" bIns="0" anchor="ctr"/>
          <a:lstStyle/>
          <a:p>
            <a:pPr algn="ctr" fontAlgn="auto">
              <a:spcBef>
                <a:spcPts val="0"/>
              </a:spcBef>
              <a:spcAft>
                <a:spcPts val="0"/>
              </a:spcAft>
              <a:defRPr/>
            </a:pPr>
            <a:r>
              <a:rPr lang="en-NZ" sz="1400" dirty="0">
                <a:solidFill>
                  <a:schemeClr val="tx1">
                    <a:lumMod val="75000"/>
                    <a:lumOff val="25000"/>
                  </a:schemeClr>
                </a:solidFill>
                <a:latin typeface="Gill Sans MT"/>
                <a:cs typeface="Arial" pitchFamily="34" charset="0"/>
              </a:rPr>
              <a:t>During 2010 connection speeds doubled - average data consumption doubled.</a:t>
            </a:r>
          </a:p>
        </p:txBody>
      </p:sp>
      <p:sp>
        <p:nvSpPr>
          <p:cNvPr id="36" name="AutoShape 30"/>
          <p:cNvSpPr>
            <a:spLocks noChangeArrowheads="1"/>
          </p:cNvSpPr>
          <p:nvPr/>
        </p:nvSpPr>
        <p:spPr bwMode="auto">
          <a:xfrm>
            <a:off x="1340785" y="5263706"/>
            <a:ext cx="2515374" cy="1183132"/>
          </a:xfrm>
          <a:prstGeom prst="roundRect">
            <a:avLst>
              <a:gd name="adj" fmla="val 10997"/>
            </a:avLst>
          </a:prstGeom>
          <a:solidFill>
            <a:schemeClr val="bg1"/>
          </a:solidFill>
          <a:ln w="12700"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lIns="0" tIns="0" rIns="0" bIns="0" anchor="ctr"/>
          <a:lstStyle/>
          <a:p>
            <a:pPr algn="ctr" fontAlgn="auto">
              <a:spcBef>
                <a:spcPts val="0"/>
              </a:spcBef>
              <a:spcAft>
                <a:spcPts val="0"/>
              </a:spcAft>
              <a:defRPr/>
            </a:pPr>
            <a:r>
              <a:rPr lang="en-NZ" sz="1400" dirty="0">
                <a:solidFill>
                  <a:schemeClr val="tx1">
                    <a:lumMod val="75000"/>
                    <a:lumOff val="25000"/>
                  </a:schemeClr>
                </a:solidFill>
                <a:latin typeface="Gill Sans MT"/>
                <a:cs typeface="Arial" pitchFamily="34" charset="0"/>
              </a:rPr>
              <a:t>So far over half of that </a:t>
            </a:r>
            <a:br>
              <a:rPr lang="en-NZ" sz="1400" dirty="0">
                <a:solidFill>
                  <a:schemeClr val="tx1">
                    <a:lumMod val="75000"/>
                    <a:lumOff val="25000"/>
                  </a:schemeClr>
                </a:solidFill>
                <a:latin typeface="Gill Sans MT"/>
                <a:cs typeface="Arial" pitchFamily="34" charset="0"/>
              </a:rPr>
            </a:br>
            <a:r>
              <a:rPr lang="en-NZ" sz="1400" dirty="0">
                <a:solidFill>
                  <a:schemeClr val="tx1">
                    <a:lumMod val="75000"/>
                    <a:lumOff val="25000"/>
                  </a:schemeClr>
                </a:solidFill>
                <a:latin typeface="Gill Sans MT"/>
                <a:cs typeface="Arial" pitchFamily="34" charset="0"/>
              </a:rPr>
              <a:t>data was video with a </a:t>
            </a:r>
            <a:br>
              <a:rPr lang="en-NZ" sz="1400" dirty="0">
                <a:solidFill>
                  <a:schemeClr val="tx1">
                    <a:lumMod val="75000"/>
                    <a:lumOff val="25000"/>
                  </a:schemeClr>
                </a:solidFill>
                <a:latin typeface="Gill Sans MT"/>
                <a:cs typeface="Arial" pitchFamily="34" charset="0"/>
              </a:rPr>
            </a:br>
            <a:r>
              <a:rPr lang="en-NZ" sz="1400" dirty="0">
                <a:solidFill>
                  <a:schemeClr val="tx1">
                    <a:lumMod val="75000"/>
                    <a:lumOff val="25000"/>
                  </a:schemeClr>
                </a:solidFill>
                <a:latin typeface="Gill Sans MT"/>
                <a:cs typeface="Arial" pitchFamily="34" charset="0"/>
              </a:rPr>
              <a:t>CAGR of 92%</a:t>
            </a:r>
          </a:p>
        </p:txBody>
      </p:sp>
      <p:sp>
        <p:nvSpPr>
          <p:cNvPr id="37" name="AutoShape 30"/>
          <p:cNvSpPr>
            <a:spLocks noChangeArrowheads="1"/>
          </p:cNvSpPr>
          <p:nvPr/>
        </p:nvSpPr>
        <p:spPr bwMode="auto">
          <a:xfrm>
            <a:off x="5355521" y="4390094"/>
            <a:ext cx="2508065" cy="2039281"/>
          </a:xfrm>
          <a:prstGeom prst="roundRect">
            <a:avLst>
              <a:gd name="adj" fmla="val 8727"/>
            </a:avLst>
          </a:prstGeom>
          <a:solidFill>
            <a:schemeClr val="bg1"/>
          </a:solidFill>
          <a:ln w="12700"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lIns="0" tIns="0" rIns="0" bIns="0"/>
          <a:lstStyle/>
          <a:p>
            <a:pPr algn="ctr" fontAlgn="auto">
              <a:spcBef>
                <a:spcPts val="0"/>
              </a:spcBef>
              <a:spcAft>
                <a:spcPts val="0"/>
              </a:spcAft>
              <a:defRPr/>
            </a:pPr>
            <a:r>
              <a:rPr lang="en-NZ" sz="1400" dirty="0">
                <a:solidFill>
                  <a:schemeClr val="tx1">
                    <a:lumMod val="75000"/>
                    <a:lumOff val="25000"/>
                  </a:schemeClr>
                </a:solidFill>
                <a:latin typeface="Gill Sans MT"/>
                <a:cs typeface="Arial" pitchFamily="34" charset="0"/>
              </a:rPr>
              <a:t>In US Retail Stores TV buyers were asked “Why are you upgrading your TV?” </a:t>
            </a:r>
          </a:p>
        </p:txBody>
      </p:sp>
      <p:graphicFrame>
        <p:nvGraphicFramePr>
          <p:cNvPr id="38" name="Table 37"/>
          <p:cNvGraphicFramePr>
            <a:graphicFrameLocks noGrp="1"/>
          </p:cNvGraphicFramePr>
          <p:nvPr/>
        </p:nvGraphicFramePr>
        <p:xfrm>
          <a:off x="5437188" y="5268913"/>
          <a:ext cx="2410355" cy="974047"/>
        </p:xfrm>
        <a:graphic>
          <a:graphicData uri="http://schemas.openxmlformats.org/drawingml/2006/table">
            <a:tbl>
              <a:tblPr firstRow="1" bandRow="1">
                <a:tableStyleId>{5C22544A-7EE6-4342-B048-85BDC9FD1C3A}</a:tableStyleId>
              </a:tblPr>
              <a:tblGrid>
                <a:gridCol w="915403"/>
                <a:gridCol w="476250"/>
                <a:gridCol w="504825"/>
                <a:gridCol w="513877"/>
              </a:tblGrid>
              <a:tr h="370840">
                <a:tc>
                  <a:txBody>
                    <a:bodyPr/>
                    <a:lstStyle/>
                    <a:p>
                      <a:r>
                        <a:rPr lang="en-NZ" sz="1000" dirty="0" smtClean="0">
                          <a:solidFill>
                            <a:sysClr val="windowText" lastClr="000000"/>
                          </a:solidFill>
                        </a:rPr>
                        <a:t>Reason to Upgrade</a:t>
                      </a:r>
                      <a:endParaRPr lang="en-NZ" sz="1000" dirty="0">
                        <a:solidFill>
                          <a:sysClr val="windowText" lastClr="000000"/>
                        </a:solidFill>
                      </a:endParaRPr>
                    </a:p>
                  </a:txBody>
                  <a:tcPr>
                    <a:noFill/>
                  </a:tcPr>
                </a:tc>
                <a:tc>
                  <a:txBody>
                    <a:bodyPr/>
                    <a:lstStyle/>
                    <a:p>
                      <a:r>
                        <a:rPr lang="en-NZ" sz="1000" dirty="0" smtClean="0">
                          <a:solidFill>
                            <a:sysClr val="windowText" lastClr="000000"/>
                          </a:solidFill>
                        </a:rPr>
                        <a:t>2009</a:t>
                      </a:r>
                      <a:endParaRPr lang="en-NZ" sz="1000" dirty="0">
                        <a:solidFill>
                          <a:sysClr val="windowText" lastClr="000000"/>
                        </a:solidFill>
                      </a:endParaRPr>
                    </a:p>
                  </a:txBody>
                  <a:tcPr>
                    <a:noFill/>
                  </a:tcPr>
                </a:tc>
                <a:tc>
                  <a:txBody>
                    <a:bodyPr/>
                    <a:lstStyle/>
                    <a:p>
                      <a:r>
                        <a:rPr lang="en-NZ" sz="1000" dirty="0" smtClean="0">
                          <a:solidFill>
                            <a:sysClr val="windowText" lastClr="000000"/>
                          </a:solidFill>
                        </a:rPr>
                        <a:t>2010</a:t>
                      </a:r>
                      <a:endParaRPr lang="en-NZ" sz="1000" dirty="0">
                        <a:solidFill>
                          <a:sysClr val="windowText" lastClr="000000"/>
                        </a:solidFill>
                      </a:endParaRPr>
                    </a:p>
                  </a:txBody>
                  <a:tcPr>
                    <a:noFill/>
                  </a:tcPr>
                </a:tc>
                <a:tc>
                  <a:txBody>
                    <a:bodyPr/>
                    <a:lstStyle/>
                    <a:p>
                      <a:r>
                        <a:rPr lang="en-NZ" sz="1000" dirty="0" smtClean="0">
                          <a:solidFill>
                            <a:sysClr val="windowText" lastClr="000000"/>
                          </a:solidFill>
                        </a:rPr>
                        <a:t>2011</a:t>
                      </a:r>
                      <a:endParaRPr lang="en-NZ" sz="1000" dirty="0">
                        <a:solidFill>
                          <a:sysClr val="windowText" lastClr="000000"/>
                        </a:solidFill>
                      </a:endParaRPr>
                    </a:p>
                  </a:txBody>
                  <a:tcPr>
                    <a:noFill/>
                  </a:tcPr>
                </a:tc>
              </a:tr>
              <a:tr h="317500">
                <a:tc>
                  <a:txBody>
                    <a:bodyPr/>
                    <a:lstStyle/>
                    <a:p>
                      <a:r>
                        <a:rPr lang="en-NZ" sz="1000" dirty="0" smtClean="0"/>
                        <a:t>LED</a:t>
                      </a:r>
                      <a:endParaRPr lang="en-NZ" sz="1000" dirty="0"/>
                    </a:p>
                  </a:txBody>
                  <a:tcPr>
                    <a:noFill/>
                  </a:tcPr>
                </a:tc>
                <a:tc>
                  <a:txBody>
                    <a:bodyPr/>
                    <a:lstStyle/>
                    <a:p>
                      <a:r>
                        <a:rPr lang="en-NZ" sz="1000" dirty="0" smtClean="0"/>
                        <a:t>2%</a:t>
                      </a:r>
                      <a:endParaRPr lang="en-NZ" sz="1000" dirty="0"/>
                    </a:p>
                  </a:txBody>
                  <a:tcPr>
                    <a:noFill/>
                  </a:tcPr>
                </a:tc>
                <a:tc>
                  <a:txBody>
                    <a:bodyPr/>
                    <a:lstStyle/>
                    <a:p>
                      <a:r>
                        <a:rPr lang="en-NZ" sz="1000" dirty="0" smtClean="0"/>
                        <a:t>23%</a:t>
                      </a:r>
                      <a:endParaRPr lang="en-NZ" sz="1000" dirty="0"/>
                    </a:p>
                  </a:txBody>
                  <a:tcPr>
                    <a:noFill/>
                  </a:tcPr>
                </a:tc>
                <a:tc>
                  <a:txBody>
                    <a:bodyPr/>
                    <a:lstStyle/>
                    <a:p>
                      <a:r>
                        <a:rPr lang="en-NZ" sz="1000" dirty="0" smtClean="0"/>
                        <a:t>57%</a:t>
                      </a:r>
                      <a:endParaRPr lang="en-NZ" sz="1000" dirty="0"/>
                    </a:p>
                  </a:txBody>
                  <a:tcPr>
                    <a:noFill/>
                  </a:tcPr>
                </a:tc>
              </a:tr>
              <a:tr h="260307">
                <a:tc>
                  <a:txBody>
                    <a:bodyPr/>
                    <a:lstStyle/>
                    <a:p>
                      <a:r>
                        <a:rPr lang="en-NZ" sz="1000" dirty="0" smtClean="0"/>
                        <a:t>Connected TV</a:t>
                      </a:r>
                      <a:endParaRPr lang="en-NZ" sz="1000" dirty="0"/>
                    </a:p>
                  </a:txBody>
                  <a:tcPr>
                    <a:noFill/>
                  </a:tcPr>
                </a:tc>
                <a:tc>
                  <a:txBody>
                    <a:bodyPr/>
                    <a:lstStyle/>
                    <a:p>
                      <a:r>
                        <a:rPr lang="en-NZ" sz="1000" dirty="0" smtClean="0"/>
                        <a:t>8%</a:t>
                      </a:r>
                      <a:endParaRPr lang="en-NZ" sz="1000" dirty="0"/>
                    </a:p>
                  </a:txBody>
                  <a:tcPr>
                    <a:noFill/>
                  </a:tcPr>
                </a:tc>
                <a:tc>
                  <a:txBody>
                    <a:bodyPr/>
                    <a:lstStyle/>
                    <a:p>
                      <a:r>
                        <a:rPr lang="en-NZ" sz="1000" dirty="0" smtClean="0"/>
                        <a:t>19%</a:t>
                      </a:r>
                      <a:endParaRPr lang="en-NZ" sz="1000" dirty="0"/>
                    </a:p>
                  </a:txBody>
                  <a:tcPr>
                    <a:noFill/>
                  </a:tcPr>
                </a:tc>
                <a:tc>
                  <a:txBody>
                    <a:bodyPr/>
                    <a:lstStyle/>
                    <a:p>
                      <a:r>
                        <a:rPr lang="en-NZ" sz="1000" dirty="0" smtClean="0"/>
                        <a:t>27%</a:t>
                      </a:r>
                      <a:endParaRPr lang="en-NZ" sz="1000" dirty="0"/>
                    </a:p>
                  </a:txBody>
                  <a:tcPr>
                    <a:noFill/>
                  </a:tcPr>
                </a:tc>
              </a:tr>
            </a:tbl>
          </a:graphicData>
        </a:graphic>
      </p:graphicFrame>
      <p:sp>
        <p:nvSpPr>
          <p:cNvPr id="39" name="AutoShape 30"/>
          <p:cNvSpPr>
            <a:spLocks noChangeArrowheads="1"/>
          </p:cNvSpPr>
          <p:nvPr/>
        </p:nvSpPr>
        <p:spPr bwMode="auto">
          <a:xfrm>
            <a:off x="5355521" y="3313769"/>
            <a:ext cx="2508065" cy="1001056"/>
          </a:xfrm>
          <a:prstGeom prst="roundRect">
            <a:avLst>
              <a:gd name="adj" fmla="val 16667"/>
            </a:avLst>
          </a:prstGeom>
          <a:solidFill>
            <a:schemeClr val="bg1"/>
          </a:solidFill>
          <a:ln w="12700"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lIns="0" tIns="0" rIns="0" bIns="0" anchor="ctr"/>
          <a:lstStyle/>
          <a:p>
            <a:pPr algn="ctr" fontAlgn="auto">
              <a:spcBef>
                <a:spcPts val="0"/>
              </a:spcBef>
              <a:spcAft>
                <a:spcPts val="0"/>
              </a:spcAft>
              <a:defRPr/>
            </a:pPr>
            <a:r>
              <a:rPr lang="en-NZ" sz="1400" dirty="0">
                <a:solidFill>
                  <a:schemeClr val="tx1">
                    <a:lumMod val="75000"/>
                    <a:lumOff val="25000"/>
                  </a:schemeClr>
                </a:solidFill>
                <a:latin typeface="Gill Sans MT"/>
                <a:cs typeface="Arial" pitchFamily="34" charset="0"/>
              </a:rPr>
              <a:t>Over the next 12 months Samsung alone will sell 70,000 internet and </a:t>
            </a:r>
            <a:r>
              <a:rPr lang="en-NZ" sz="1400" dirty="0" err="1">
                <a:solidFill>
                  <a:schemeClr val="tx1">
                    <a:lumMod val="75000"/>
                    <a:lumOff val="25000"/>
                  </a:schemeClr>
                </a:solidFill>
                <a:latin typeface="Gill Sans MT"/>
                <a:cs typeface="Arial" pitchFamily="34" charset="0"/>
              </a:rPr>
              <a:t>wifi</a:t>
            </a:r>
            <a:r>
              <a:rPr lang="en-NZ" sz="1400" dirty="0">
                <a:solidFill>
                  <a:schemeClr val="tx1">
                    <a:lumMod val="75000"/>
                    <a:lumOff val="25000"/>
                  </a:schemeClr>
                </a:solidFill>
                <a:latin typeface="Gill Sans MT"/>
                <a:cs typeface="Arial" pitchFamily="34" charset="0"/>
              </a:rPr>
              <a:t> capable TV sets</a:t>
            </a:r>
          </a:p>
        </p:txBody>
      </p:sp>
      <p:sp>
        <p:nvSpPr>
          <p:cNvPr id="24623" name="TextBox 39"/>
          <p:cNvSpPr txBox="1">
            <a:spLocks noChangeArrowheads="1"/>
          </p:cNvSpPr>
          <p:nvPr/>
        </p:nvSpPr>
        <p:spPr bwMode="auto">
          <a:xfrm>
            <a:off x="1976438" y="1449388"/>
            <a:ext cx="1243012" cy="461962"/>
          </a:xfrm>
          <a:prstGeom prst="rect">
            <a:avLst/>
          </a:prstGeom>
          <a:noFill/>
          <a:ln w="9525">
            <a:noFill/>
            <a:miter lim="800000"/>
            <a:headEnd/>
            <a:tailEnd/>
          </a:ln>
        </p:spPr>
        <p:txBody>
          <a:bodyPr wrap="none">
            <a:spAutoFit/>
          </a:bodyPr>
          <a:lstStyle/>
          <a:p>
            <a:pPr algn="ctr"/>
            <a:r>
              <a:rPr lang="en-NZ" sz="2400" b="1">
                <a:latin typeface="Gill Sans MT" pitchFamily="34" charset="0"/>
              </a:rPr>
              <a:t>Mobile </a:t>
            </a:r>
          </a:p>
        </p:txBody>
      </p:sp>
      <p:sp>
        <p:nvSpPr>
          <p:cNvPr id="24624" name="TextBox 40"/>
          <p:cNvSpPr txBox="1">
            <a:spLocks noChangeArrowheads="1"/>
          </p:cNvSpPr>
          <p:nvPr/>
        </p:nvSpPr>
        <p:spPr bwMode="auto">
          <a:xfrm>
            <a:off x="5483225" y="1449388"/>
            <a:ext cx="2252663" cy="461962"/>
          </a:xfrm>
          <a:prstGeom prst="rect">
            <a:avLst/>
          </a:prstGeom>
          <a:noFill/>
          <a:ln w="9525">
            <a:noFill/>
            <a:miter lim="800000"/>
            <a:headEnd/>
            <a:tailEnd/>
          </a:ln>
        </p:spPr>
        <p:txBody>
          <a:bodyPr wrap="none">
            <a:spAutoFit/>
          </a:bodyPr>
          <a:lstStyle/>
          <a:p>
            <a:pPr algn="ctr"/>
            <a:r>
              <a:rPr lang="en-NZ" sz="2400" b="1">
                <a:latin typeface="Gill Sans MT" pitchFamily="34" charset="0"/>
              </a:rPr>
              <a:t>Connected TV</a:t>
            </a:r>
          </a:p>
        </p:txBody>
      </p:sp>
      <p:sp>
        <p:nvSpPr>
          <p:cNvPr id="24625" name="TextBox 35"/>
          <p:cNvSpPr txBox="1">
            <a:spLocks noChangeArrowheads="1"/>
          </p:cNvSpPr>
          <p:nvPr/>
        </p:nvSpPr>
        <p:spPr bwMode="auto">
          <a:xfrm>
            <a:off x="-36513" y="6611938"/>
            <a:ext cx="4064001" cy="246062"/>
          </a:xfrm>
          <a:prstGeom prst="rect">
            <a:avLst/>
          </a:prstGeom>
          <a:noFill/>
          <a:ln w="9525">
            <a:noFill/>
            <a:miter lim="800000"/>
            <a:headEnd/>
            <a:tailEnd/>
          </a:ln>
        </p:spPr>
        <p:txBody>
          <a:bodyPr wrap="none">
            <a:spAutoFit/>
          </a:bodyPr>
          <a:lstStyle/>
          <a:p>
            <a:r>
              <a:rPr lang="en-NZ" sz="1000">
                <a:latin typeface="Gill Sans MT" pitchFamily="34" charset="0"/>
                <a:cs typeface="Arial" charset="0"/>
              </a:rPr>
              <a:t>Source: Cisco, LG Electronics, Telecom and Samsung (confidential) </a:t>
            </a:r>
          </a:p>
        </p:txBody>
      </p:sp>
      <p:cxnSp>
        <p:nvCxnSpPr>
          <p:cNvPr id="43" name="Straight Connector 42"/>
          <p:cNvCxnSpPr/>
          <p:nvPr/>
        </p:nvCxnSpPr>
        <p:spPr>
          <a:xfrm>
            <a:off x="4448175" y="1139825"/>
            <a:ext cx="38100" cy="5060950"/>
          </a:xfrm>
          <a:prstGeom prst="line">
            <a:avLst/>
          </a:prstGeom>
          <a:ln w="6350">
            <a:solidFill>
              <a:schemeClr val="bg1">
                <a:lumMod val="9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4627" name="Title 4"/>
          <p:cNvSpPr txBox="1">
            <a:spLocks/>
          </p:cNvSpPr>
          <p:nvPr/>
        </p:nvSpPr>
        <p:spPr bwMode="auto">
          <a:xfrm>
            <a:off x="914400" y="407988"/>
            <a:ext cx="8067675" cy="792162"/>
          </a:xfrm>
          <a:prstGeom prst="rect">
            <a:avLst/>
          </a:prstGeom>
          <a:noFill/>
          <a:ln w="9525">
            <a:noFill/>
            <a:miter lim="800000"/>
            <a:headEnd/>
            <a:tailEnd/>
          </a:ln>
        </p:spPr>
        <p:txBody>
          <a:bodyPr anchor="ctr"/>
          <a:lstStyle/>
          <a:p>
            <a:r>
              <a:rPr lang="en-NZ" sz="2400">
                <a:latin typeface="Gill Sans MT" pitchFamily="34" charset="0"/>
                <a:ea typeface="ＭＳ Ｐゴシック"/>
                <a:cs typeface="ＭＳ Ｐゴシック"/>
              </a:rPr>
              <a:t>New platforms are becoming viable</a:t>
            </a:r>
          </a:p>
          <a:p>
            <a:endParaRPr lang="en-NZ" sz="2000" i="1">
              <a:latin typeface="Gill Sans MT" pitchFamily="34" charset="0"/>
              <a:ea typeface="ＭＳ Ｐゴシック"/>
              <a:cs typeface="ＭＳ Ｐゴシック"/>
            </a:endParaRPr>
          </a:p>
        </p:txBody>
      </p:sp>
      <p:sp>
        <p:nvSpPr>
          <p:cNvPr id="24" name="Rounded Rectangle 23"/>
          <p:cNvSpPr/>
          <p:nvPr/>
        </p:nvSpPr>
        <p:spPr>
          <a:xfrm>
            <a:off x="180975" y="4095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accent5">
                    <a:lumMod val="50000"/>
                  </a:schemeClr>
                </a:solidFill>
                <a:latin typeface="Bauhaus 93" pitchFamily="82" charset="0"/>
              </a:rPr>
              <a:t>2</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8" name="Straight Connector 7"/>
          <p:cNvCxnSpPr/>
          <p:nvPr/>
        </p:nvCxnSpPr>
        <p:spPr>
          <a:xfrm>
            <a:off x="325438" y="1339850"/>
            <a:ext cx="8493125" cy="1588"/>
          </a:xfrm>
          <a:prstGeom prst="line">
            <a:avLst/>
          </a:prstGeom>
          <a:ln w="3175" cap="flat" cmpd="sng" algn="ctr">
            <a:solidFill>
              <a:srgbClr val="0500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6627" name="Title 4"/>
          <p:cNvSpPr txBox="1">
            <a:spLocks/>
          </p:cNvSpPr>
          <p:nvPr/>
        </p:nvSpPr>
        <p:spPr bwMode="auto">
          <a:xfrm>
            <a:off x="250825" y="407988"/>
            <a:ext cx="8364538" cy="792162"/>
          </a:xfrm>
          <a:prstGeom prst="rect">
            <a:avLst/>
          </a:prstGeom>
          <a:noFill/>
          <a:ln w="9525">
            <a:noFill/>
            <a:miter lim="800000"/>
            <a:headEnd/>
            <a:tailEnd/>
          </a:ln>
        </p:spPr>
        <p:txBody>
          <a:bodyPr anchor="ctr"/>
          <a:lstStyle/>
          <a:p>
            <a:r>
              <a:rPr lang="en-NZ" sz="2400">
                <a:latin typeface="Gill Sans MT" pitchFamily="34" charset="0"/>
                <a:ea typeface="ＭＳ Ｐゴシック"/>
                <a:cs typeface="ＭＳ Ｐゴシック"/>
              </a:rPr>
              <a:t>Consumer driven changes</a:t>
            </a:r>
          </a:p>
          <a:p>
            <a:endParaRPr lang="en-NZ" sz="2400">
              <a:latin typeface="Gill Sans MT" pitchFamily="34" charset="0"/>
              <a:ea typeface="ＭＳ Ｐゴシック"/>
              <a:cs typeface="ＭＳ Ｐゴシック"/>
            </a:endParaRPr>
          </a:p>
        </p:txBody>
      </p:sp>
      <p:pic>
        <p:nvPicPr>
          <p:cNvPr id="26628" name="Picture 15"/>
          <p:cNvPicPr>
            <a:picLocks noChangeAspect="1"/>
          </p:cNvPicPr>
          <p:nvPr/>
        </p:nvPicPr>
        <p:blipFill>
          <a:blip r:embed="rId3"/>
          <a:srcRect/>
          <a:stretch>
            <a:fillRect/>
          </a:stretch>
        </p:blipFill>
        <p:spPr bwMode="auto">
          <a:xfrm>
            <a:off x="7899400" y="6337300"/>
            <a:ext cx="919163" cy="231775"/>
          </a:xfrm>
          <a:prstGeom prst="rect">
            <a:avLst/>
          </a:prstGeom>
          <a:noFill/>
          <a:ln w="9525">
            <a:noFill/>
            <a:miter lim="800000"/>
            <a:headEnd/>
            <a:tailEnd/>
          </a:ln>
        </p:spPr>
      </p:pic>
      <p:sp>
        <p:nvSpPr>
          <p:cNvPr id="17" name="Rounded Rectangle 16"/>
          <p:cNvSpPr/>
          <p:nvPr/>
        </p:nvSpPr>
        <p:spPr>
          <a:xfrm>
            <a:off x="178856" y="3626351"/>
            <a:ext cx="2658539" cy="2041024"/>
          </a:xfrm>
          <a:prstGeom prst="roundRect">
            <a:avLst/>
          </a:prstGeom>
          <a:blipFill>
            <a:blip r:embed="rId4"/>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dirty="0"/>
          </a:p>
        </p:txBody>
      </p:sp>
      <p:sp>
        <p:nvSpPr>
          <p:cNvPr id="20" name="Rectangle 19"/>
          <p:cNvSpPr/>
          <p:nvPr/>
        </p:nvSpPr>
        <p:spPr>
          <a:xfrm>
            <a:off x="574675" y="2609850"/>
            <a:ext cx="1866900" cy="9239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600" dirty="0">
                <a:solidFill>
                  <a:schemeClr val="bg1">
                    <a:lumMod val="65000"/>
                  </a:schemeClr>
                </a:solidFill>
                <a:latin typeface="Gill Sans MT"/>
              </a:rPr>
              <a:t>Catch up Video has found a home in NZ</a:t>
            </a:r>
          </a:p>
        </p:txBody>
      </p:sp>
      <p:sp>
        <p:nvSpPr>
          <p:cNvPr id="30" name="Rectangle 29"/>
          <p:cNvSpPr/>
          <p:nvPr/>
        </p:nvSpPr>
        <p:spPr>
          <a:xfrm>
            <a:off x="3571875" y="2609850"/>
            <a:ext cx="1784350" cy="9239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600" dirty="0">
                <a:solidFill>
                  <a:schemeClr val="bg1">
                    <a:lumMod val="65000"/>
                  </a:schemeClr>
                </a:solidFill>
                <a:latin typeface="Gill Sans MT"/>
              </a:rPr>
              <a:t>New platforms are becoming viable</a:t>
            </a:r>
          </a:p>
        </p:txBody>
      </p:sp>
      <p:sp>
        <p:nvSpPr>
          <p:cNvPr id="31" name="Rectangle 30"/>
          <p:cNvSpPr/>
          <p:nvPr/>
        </p:nvSpPr>
        <p:spPr>
          <a:xfrm>
            <a:off x="6346825" y="2609850"/>
            <a:ext cx="2319338" cy="9239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600" dirty="0">
                <a:solidFill>
                  <a:schemeClr val="tx1"/>
                </a:solidFill>
                <a:latin typeface="Gill Sans MT"/>
              </a:rPr>
              <a:t>Embedding, sharing and syndicating is driving video growth</a:t>
            </a:r>
          </a:p>
        </p:txBody>
      </p:sp>
      <p:grpSp>
        <p:nvGrpSpPr>
          <p:cNvPr id="26635" name="Group 31"/>
          <p:cNvGrpSpPr>
            <a:grpSpLocks/>
          </p:cNvGrpSpPr>
          <p:nvPr/>
        </p:nvGrpSpPr>
        <p:grpSpPr bwMode="auto">
          <a:xfrm>
            <a:off x="3055938" y="3686175"/>
            <a:ext cx="2816225" cy="1981200"/>
            <a:chOff x="3171825" y="2991137"/>
            <a:chExt cx="2815169" cy="1980913"/>
          </a:xfrm>
        </p:grpSpPr>
        <p:sp>
          <p:nvSpPr>
            <p:cNvPr id="33" name="Rounded Rectangle 32"/>
            <p:cNvSpPr/>
            <p:nvPr/>
          </p:nvSpPr>
          <p:spPr>
            <a:xfrm>
              <a:off x="3171825" y="2991137"/>
              <a:ext cx="2815169" cy="1980913"/>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a:p>
          </p:txBody>
        </p:sp>
        <p:pic>
          <p:nvPicPr>
            <p:cNvPr id="26653" name="Picture 15" descr="http://www.consumerelectronicstore.com/images/products/preview/un55d8000yf.jpg"/>
            <p:cNvPicPr>
              <a:picLocks noChangeAspect="1" noChangeArrowheads="1"/>
            </p:cNvPicPr>
            <p:nvPr/>
          </p:nvPicPr>
          <p:blipFill>
            <a:blip r:embed="rId5"/>
            <a:srcRect t="20547" b="17119"/>
            <a:stretch>
              <a:fillRect/>
            </a:stretch>
          </p:blipFill>
          <p:spPr bwMode="auto">
            <a:xfrm>
              <a:off x="3496470" y="3630429"/>
              <a:ext cx="1197757" cy="807894"/>
            </a:xfrm>
            <a:prstGeom prst="rect">
              <a:avLst/>
            </a:prstGeom>
            <a:noFill/>
            <a:ln w="9525">
              <a:noFill/>
              <a:miter lim="800000"/>
              <a:headEnd/>
              <a:tailEnd/>
            </a:ln>
          </p:spPr>
        </p:pic>
        <p:pic>
          <p:nvPicPr>
            <p:cNvPr id="26654" name="Picture 4" descr="http://www.geekwithlaptop.com/wp-content/uploads/2011/01/apple_ipad_2.jpg"/>
            <p:cNvPicPr>
              <a:picLocks noChangeAspect="1" noChangeArrowheads="1"/>
            </p:cNvPicPr>
            <p:nvPr/>
          </p:nvPicPr>
          <p:blipFill>
            <a:blip r:embed="rId6"/>
            <a:srcRect/>
            <a:stretch>
              <a:fillRect/>
            </a:stretch>
          </p:blipFill>
          <p:spPr bwMode="auto">
            <a:xfrm>
              <a:off x="4724087" y="3705168"/>
              <a:ext cx="389411" cy="619698"/>
            </a:xfrm>
            <a:prstGeom prst="rect">
              <a:avLst/>
            </a:prstGeom>
            <a:noFill/>
            <a:ln w="9525">
              <a:noFill/>
              <a:miter lim="800000"/>
              <a:headEnd/>
              <a:tailEnd/>
            </a:ln>
          </p:spPr>
        </p:pic>
        <p:pic>
          <p:nvPicPr>
            <p:cNvPr id="26655" name="Picture 11" descr="http://osxdaily.com/wp-content/uploads/2010/07/iphone-without-contract.jpg"/>
            <p:cNvPicPr>
              <a:picLocks noChangeAspect="1" noChangeArrowheads="1"/>
            </p:cNvPicPr>
            <p:nvPr/>
          </p:nvPicPr>
          <p:blipFill>
            <a:blip r:embed="rId7"/>
            <a:srcRect r="68311"/>
            <a:stretch>
              <a:fillRect/>
            </a:stretch>
          </p:blipFill>
          <p:spPr bwMode="auto">
            <a:xfrm>
              <a:off x="5227096" y="3766171"/>
              <a:ext cx="192885" cy="536412"/>
            </a:xfrm>
            <a:prstGeom prst="rect">
              <a:avLst/>
            </a:prstGeom>
            <a:noFill/>
            <a:ln w="9525">
              <a:noFill/>
              <a:miter lim="800000"/>
              <a:headEnd/>
              <a:tailEnd/>
            </a:ln>
          </p:spPr>
        </p:pic>
        <p:pic>
          <p:nvPicPr>
            <p:cNvPr id="26656" name="Picture 2" descr="http://www.theandroidphone.com/wp-content/uploads/2011/02/samsung-galaxy-s2-pic-300x300.jpg"/>
            <p:cNvPicPr>
              <a:picLocks noChangeAspect="1" noChangeArrowheads="1"/>
            </p:cNvPicPr>
            <p:nvPr/>
          </p:nvPicPr>
          <p:blipFill>
            <a:blip r:embed="rId8"/>
            <a:srcRect l="29726" t="4616" r="27921" b="4254"/>
            <a:stretch>
              <a:fillRect/>
            </a:stretch>
          </p:blipFill>
          <p:spPr bwMode="auto">
            <a:xfrm>
              <a:off x="5538694" y="3867645"/>
              <a:ext cx="192601" cy="414405"/>
            </a:xfrm>
            <a:prstGeom prst="rect">
              <a:avLst/>
            </a:prstGeom>
            <a:noFill/>
            <a:ln w="9525">
              <a:noFill/>
              <a:miter lim="800000"/>
              <a:headEnd/>
              <a:tailEnd/>
            </a:ln>
          </p:spPr>
        </p:pic>
      </p:grpSp>
      <p:grpSp>
        <p:nvGrpSpPr>
          <p:cNvPr id="26636" name="Group 37"/>
          <p:cNvGrpSpPr>
            <a:grpSpLocks/>
          </p:cNvGrpSpPr>
          <p:nvPr/>
        </p:nvGrpSpPr>
        <p:grpSpPr bwMode="auto">
          <a:xfrm>
            <a:off x="6099175" y="3686175"/>
            <a:ext cx="2814638" cy="1981200"/>
            <a:chOff x="6099174" y="2991137"/>
            <a:chExt cx="2815169" cy="1980913"/>
          </a:xfrm>
        </p:grpSpPr>
        <p:sp>
          <p:nvSpPr>
            <p:cNvPr id="39" name="Rounded Rectangle 38"/>
            <p:cNvSpPr/>
            <p:nvPr/>
          </p:nvSpPr>
          <p:spPr>
            <a:xfrm>
              <a:off x="6099174" y="2991137"/>
              <a:ext cx="2815169" cy="1980913"/>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a:p>
          </p:txBody>
        </p:sp>
        <p:pic>
          <p:nvPicPr>
            <p:cNvPr id="26649" name="Picture 2"/>
            <p:cNvPicPr>
              <a:picLocks noChangeAspect="1" noChangeArrowheads="1"/>
            </p:cNvPicPr>
            <p:nvPr/>
          </p:nvPicPr>
          <p:blipFill>
            <a:blip r:embed="rId9"/>
            <a:srcRect l="14771" t="8824" r="31537" b="2605"/>
            <a:stretch>
              <a:fillRect/>
            </a:stretch>
          </p:blipFill>
          <p:spPr bwMode="auto">
            <a:xfrm>
              <a:off x="6751724" y="3106996"/>
              <a:ext cx="1510069" cy="1521297"/>
            </a:xfrm>
            <a:prstGeom prst="rect">
              <a:avLst/>
            </a:prstGeom>
            <a:noFill/>
            <a:ln w="9525">
              <a:noFill/>
              <a:miter lim="800000"/>
              <a:headEnd/>
              <a:tailEnd/>
            </a:ln>
          </p:spPr>
        </p:pic>
      </p:grpSp>
      <p:sp>
        <p:nvSpPr>
          <p:cNvPr id="2" name="Rounded Rectangle 1"/>
          <p:cNvSpPr/>
          <p:nvPr/>
        </p:nvSpPr>
        <p:spPr>
          <a:xfrm>
            <a:off x="1150143" y="18192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bg1">
                    <a:lumMod val="65000"/>
                  </a:schemeClr>
                </a:solidFill>
                <a:latin typeface="Bauhaus 93" pitchFamily="82" charset="0"/>
              </a:rPr>
              <a:t>1</a:t>
            </a:r>
          </a:p>
        </p:txBody>
      </p:sp>
      <p:sp>
        <p:nvSpPr>
          <p:cNvPr id="25" name="Rounded Rectangle 24"/>
          <p:cNvSpPr/>
          <p:nvPr/>
        </p:nvSpPr>
        <p:spPr>
          <a:xfrm>
            <a:off x="4106067" y="18192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bg1">
                    <a:lumMod val="65000"/>
                  </a:schemeClr>
                </a:solidFill>
                <a:latin typeface="Bauhaus 93" pitchFamily="82" charset="0"/>
              </a:rPr>
              <a:t>2</a:t>
            </a:r>
          </a:p>
        </p:txBody>
      </p:sp>
      <p:sp>
        <p:nvSpPr>
          <p:cNvPr id="26" name="Rounded Rectangle 25"/>
          <p:cNvSpPr/>
          <p:nvPr/>
        </p:nvSpPr>
        <p:spPr>
          <a:xfrm>
            <a:off x="7148776" y="18192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accent5">
                    <a:lumMod val="50000"/>
                  </a:schemeClr>
                </a:solidFill>
                <a:latin typeface="Bauhaus 93" pitchFamily="82" charset="0"/>
              </a:rPr>
              <a:t>3</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8" name="Straight Connector 7"/>
          <p:cNvCxnSpPr/>
          <p:nvPr/>
        </p:nvCxnSpPr>
        <p:spPr>
          <a:xfrm>
            <a:off x="325438" y="1339850"/>
            <a:ext cx="8493125" cy="1588"/>
          </a:xfrm>
          <a:prstGeom prst="line">
            <a:avLst/>
          </a:prstGeom>
          <a:ln w="3175" cap="flat" cmpd="sng" algn="ctr">
            <a:solidFill>
              <a:srgbClr val="0500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448175" y="1139825"/>
            <a:ext cx="38100" cy="5060950"/>
          </a:xfrm>
          <a:prstGeom prst="line">
            <a:avLst/>
          </a:prstGeom>
          <a:ln w="6350">
            <a:solidFill>
              <a:schemeClr val="bg1">
                <a:lumMod val="95000"/>
              </a:schemeClr>
            </a:solidFill>
            <a:prstDash val="sysDot"/>
          </a:ln>
        </p:spPr>
        <p:style>
          <a:lnRef idx="2">
            <a:schemeClr val="accent1"/>
          </a:lnRef>
          <a:fillRef idx="0">
            <a:schemeClr val="accent1"/>
          </a:fillRef>
          <a:effectRef idx="1">
            <a:schemeClr val="accent1"/>
          </a:effectRef>
          <a:fontRef idx="minor">
            <a:schemeClr val="tx1"/>
          </a:fontRef>
        </p:style>
      </p:cxnSp>
      <p:grpSp>
        <p:nvGrpSpPr>
          <p:cNvPr id="28676" name="Group 51"/>
          <p:cNvGrpSpPr>
            <a:grpSpLocks/>
          </p:cNvGrpSpPr>
          <p:nvPr/>
        </p:nvGrpSpPr>
        <p:grpSpPr bwMode="auto">
          <a:xfrm>
            <a:off x="250825" y="1504950"/>
            <a:ext cx="8359775" cy="5538788"/>
            <a:chOff x="0" y="896405"/>
            <a:chExt cx="9144000" cy="6146934"/>
          </a:xfrm>
        </p:grpSpPr>
        <p:pic>
          <p:nvPicPr>
            <p:cNvPr id="28681" name="Picture 3"/>
            <p:cNvPicPr>
              <a:picLocks noChangeAspect="1" noChangeArrowheads="1"/>
            </p:cNvPicPr>
            <p:nvPr/>
          </p:nvPicPr>
          <p:blipFill>
            <a:blip r:embed="rId3"/>
            <a:srcRect l="3438" t="9483" r="2118" b="9305"/>
            <a:stretch>
              <a:fillRect/>
            </a:stretch>
          </p:blipFill>
          <p:spPr bwMode="auto">
            <a:xfrm>
              <a:off x="0" y="1075090"/>
              <a:ext cx="9144000" cy="4801835"/>
            </a:xfrm>
            <a:prstGeom prst="rect">
              <a:avLst/>
            </a:prstGeom>
            <a:noFill/>
            <a:ln w="9525">
              <a:noFill/>
              <a:miter lim="800000"/>
              <a:headEnd/>
              <a:tailEnd/>
            </a:ln>
          </p:spPr>
        </p:pic>
        <p:pic>
          <p:nvPicPr>
            <p:cNvPr id="28682" name="Picture 2"/>
            <p:cNvPicPr>
              <a:picLocks noChangeAspect="1" noChangeArrowheads="1"/>
            </p:cNvPicPr>
            <p:nvPr/>
          </p:nvPicPr>
          <p:blipFill>
            <a:blip r:embed="rId4"/>
            <a:srcRect l="14771" t="8824" r="31537" b="2605"/>
            <a:stretch>
              <a:fillRect/>
            </a:stretch>
          </p:blipFill>
          <p:spPr bwMode="auto">
            <a:xfrm rot="-181635">
              <a:off x="471109" y="2197709"/>
              <a:ext cx="2930418" cy="2952206"/>
            </a:xfrm>
            <a:prstGeom prst="rect">
              <a:avLst/>
            </a:prstGeom>
            <a:noFill/>
            <a:ln w="9525">
              <a:noFill/>
              <a:miter lim="800000"/>
              <a:headEnd/>
              <a:tailEnd/>
            </a:ln>
          </p:spPr>
        </p:pic>
        <p:pic>
          <p:nvPicPr>
            <p:cNvPr id="28683" name="Picture 2"/>
            <p:cNvPicPr>
              <a:picLocks noChangeAspect="1" noChangeArrowheads="1"/>
            </p:cNvPicPr>
            <p:nvPr/>
          </p:nvPicPr>
          <p:blipFill>
            <a:blip r:embed="rId5"/>
            <a:srcRect l="14771" t="8824" r="31537" b="2605"/>
            <a:stretch>
              <a:fillRect/>
            </a:stretch>
          </p:blipFill>
          <p:spPr bwMode="auto">
            <a:xfrm>
              <a:off x="5978087" y="1862764"/>
              <a:ext cx="2632512" cy="2652086"/>
            </a:xfrm>
            <a:prstGeom prst="rect">
              <a:avLst/>
            </a:prstGeom>
            <a:noFill/>
            <a:ln w="9525">
              <a:noFill/>
              <a:miter lim="800000"/>
              <a:headEnd/>
              <a:tailEnd/>
            </a:ln>
          </p:spPr>
        </p:pic>
        <p:pic>
          <p:nvPicPr>
            <p:cNvPr id="28684" name="Picture 2"/>
            <p:cNvPicPr>
              <a:picLocks noChangeAspect="1" noChangeArrowheads="1"/>
            </p:cNvPicPr>
            <p:nvPr/>
          </p:nvPicPr>
          <p:blipFill>
            <a:blip r:embed="rId5"/>
            <a:srcRect l="14771" t="8824" r="31537" b="2605"/>
            <a:stretch>
              <a:fillRect/>
            </a:stretch>
          </p:blipFill>
          <p:spPr bwMode="auto">
            <a:xfrm>
              <a:off x="7021578" y="896405"/>
              <a:ext cx="886649" cy="893241"/>
            </a:xfrm>
            <a:prstGeom prst="rect">
              <a:avLst/>
            </a:prstGeom>
            <a:noFill/>
            <a:ln w="9525">
              <a:noFill/>
              <a:miter lim="800000"/>
              <a:headEnd/>
              <a:tailEnd/>
            </a:ln>
          </p:spPr>
        </p:pic>
        <p:grpSp>
          <p:nvGrpSpPr>
            <p:cNvPr id="28685" name="Group 56"/>
            <p:cNvGrpSpPr>
              <a:grpSpLocks/>
            </p:cNvGrpSpPr>
            <p:nvPr/>
          </p:nvGrpSpPr>
          <p:grpSpPr bwMode="auto">
            <a:xfrm>
              <a:off x="2905857" y="1247879"/>
              <a:ext cx="4189537" cy="5795460"/>
              <a:chOff x="2905857" y="1247879"/>
              <a:chExt cx="4189537" cy="5795460"/>
            </a:xfrm>
          </p:grpSpPr>
          <p:sp>
            <p:nvSpPr>
              <p:cNvPr id="62" name="Oval 61"/>
              <p:cNvSpPr/>
              <p:nvPr/>
            </p:nvSpPr>
            <p:spPr>
              <a:xfrm>
                <a:off x="4999161" y="2267088"/>
                <a:ext cx="182324" cy="199084"/>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a:p>
            </p:txBody>
          </p:sp>
          <p:grpSp>
            <p:nvGrpSpPr>
              <p:cNvPr id="28691" name="Group 62"/>
              <p:cNvGrpSpPr>
                <a:grpSpLocks/>
              </p:cNvGrpSpPr>
              <p:nvPr/>
            </p:nvGrpSpPr>
            <p:grpSpPr bwMode="auto">
              <a:xfrm>
                <a:off x="2905857" y="1247879"/>
                <a:ext cx="4189537" cy="5795460"/>
                <a:chOff x="2905857" y="1247879"/>
                <a:chExt cx="4189537" cy="5795460"/>
              </a:xfrm>
            </p:grpSpPr>
            <p:cxnSp>
              <p:nvCxnSpPr>
                <p:cNvPr id="64" name="Straight Connector 63"/>
                <p:cNvCxnSpPr/>
                <p:nvPr/>
              </p:nvCxnSpPr>
              <p:spPr>
                <a:xfrm flipH="1">
                  <a:off x="4665768" y="3281887"/>
                  <a:ext cx="36464" cy="1233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28693" name="Picture 2"/>
                <p:cNvPicPr>
                  <a:picLocks noChangeAspect="1" noChangeArrowheads="1"/>
                </p:cNvPicPr>
                <p:nvPr/>
              </p:nvPicPr>
              <p:blipFill>
                <a:blip r:embed="rId5"/>
                <a:srcRect l="14771" t="8824" r="31537" b="2605"/>
                <a:stretch>
                  <a:fillRect/>
                </a:stretch>
              </p:blipFill>
              <p:spPr bwMode="auto">
                <a:xfrm rot="-724018">
                  <a:off x="3495989" y="1247879"/>
                  <a:ext cx="2264684" cy="2281522"/>
                </a:xfrm>
                <a:prstGeom prst="rect">
                  <a:avLst/>
                </a:prstGeom>
                <a:noFill/>
                <a:ln w="9525">
                  <a:noFill/>
                  <a:miter lim="800000"/>
                  <a:headEnd/>
                  <a:tailEnd/>
                </a:ln>
              </p:spPr>
            </p:pic>
            <p:sp>
              <p:nvSpPr>
                <p:cNvPr id="28694" name="TextBox 65"/>
                <p:cNvSpPr txBox="1">
                  <a:spLocks noChangeArrowheads="1"/>
                </p:cNvSpPr>
                <p:nvPr/>
              </p:nvSpPr>
              <p:spPr bwMode="auto">
                <a:xfrm rot="183420">
                  <a:off x="3977142" y="2160432"/>
                  <a:ext cx="1452125" cy="954107"/>
                </a:xfrm>
                <a:prstGeom prst="rect">
                  <a:avLst/>
                </a:prstGeom>
                <a:noFill/>
                <a:ln w="9525">
                  <a:noFill/>
                  <a:miter lim="800000"/>
                  <a:headEnd/>
                  <a:tailEnd/>
                </a:ln>
              </p:spPr>
              <p:txBody>
                <a:bodyPr>
                  <a:spAutoFit/>
                </a:bodyPr>
                <a:lstStyle/>
                <a:p>
                  <a:pPr algn="ctr"/>
                  <a:r>
                    <a:rPr lang="en-NZ" sz="1200" dirty="0">
                      <a:solidFill>
                        <a:schemeClr val="bg1"/>
                      </a:solidFill>
                      <a:latin typeface="Hurry Up"/>
                    </a:rPr>
                    <a:t>40% of </a:t>
                  </a:r>
                  <a:r>
                    <a:rPr lang="en-NZ" sz="1200" dirty="0" err="1">
                      <a:solidFill>
                        <a:schemeClr val="bg1"/>
                      </a:solidFill>
                      <a:latin typeface="Hurry Up"/>
                    </a:rPr>
                    <a:t>Hulu’s</a:t>
                  </a:r>
                  <a:r>
                    <a:rPr lang="en-NZ" sz="1200" dirty="0">
                      <a:solidFill>
                        <a:schemeClr val="bg1"/>
                      </a:solidFill>
                      <a:latin typeface="Hurry Up"/>
                    </a:rPr>
                    <a:t> video’s don’t start on Hulu.com </a:t>
                  </a:r>
                </a:p>
              </p:txBody>
            </p:sp>
            <p:pic>
              <p:nvPicPr>
                <p:cNvPr id="28695" name="Picture 1"/>
                <p:cNvPicPr>
                  <a:picLocks noChangeAspect="1"/>
                </p:cNvPicPr>
                <p:nvPr/>
              </p:nvPicPr>
              <p:blipFill>
                <a:blip r:embed="rId6"/>
                <a:srcRect l="4865" t="12991" r="17422" b="11208"/>
                <a:stretch>
                  <a:fillRect/>
                </a:stretch>
              </p:blipFill>
              <p:spPr bwMode="auto">
                <a:xfrm rot="820113">
                  <a:off x="2905857" y="4488307"/>
                  <a:ext cx="4189537" cy="2555032"/>
                </a:xfrm>
                <a:prstGeom prst="rect">
                  <a:avLst/>
                </a:prstGeom>
                <a:noFill/>
                <a:ln w="9525">
                  <a:noFill/>
                  <a:miter lim="800000"/>
                  <a:headEnd/>
                  <a:tailEnd/>
                </a:ln>
              </p:spPr>
            </p:pic>
          </p:grpSp>
        </p:grpSp>
        <p:sp>
          <p:nvSpPr>
            <p:cNvPr id="58" name="Oval 57"/>
            <p:cNvSpPr/>
            <p:nvPr/>
          </p:nvSpPr>
          <p:spPr>
            <a:xfrm>
              <a:off x="2437937" y="3628963"/>
              <a:ext cx="225735" cy="22374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a:p>
          </p:txBody>
        </p:sp>
        <p:sp>
          <p:nvSpPr>
            <p:cNvPr id="28687" name="TextBox 58"/>
            <p:cNvSpPr txBox="1">
              <a:spLocks noChangeArrowheads="1"/>
            </p:cNvSpPr>
            <p:nvPr/>
          </p:nvSpPr>
          <p:spPr bwMode="auto">
            <a:xfrm rot="663851">
              <a:off x="1145742" y="3328181"/>
              <a:ext cx="1619250" cy="1297965"/>
            </a:xfrm>
            <a:prstGeom prst="rect">
              <a:avLst/>
            </a:prstGeom>
            <a:noFill/>
            <a:ln w="9525">
              <a:noFill/>
              <a:miter lim="800000"/>
              <a:headEnd/>
              <a:tailEnd/>
            </a:ln>
          </p:spPr>
          <p:txBody>
            <a:bodyPr>
              <a:spAutoFit/>
            </a:bodyPr>
            <a:lstStyle/>
            <a:p>
              <a:pPr algn="ctr"/>
              <a:r>
                <a:rPr lang="en-NZ" sz="1400" dirty="0">
                  <a:solidFill>
                    <a:schemeClr val="bg1"/>
                  </a:solidFill>
                  <a:latin typeface="Hurry Up"/>
                </a:rPr>
                <a:t>40-60% of </a:t>
              </a:r>
              <a:r>
                <a:rPr lang="en-NZ" sz="1400" dirty="0" err="1">
                  <a:solidFill>
                    <a:schemeClr val="bg1"/>
                  </a:solidFill>
                  <a:latin typeface="Hurry Up"/>
                </a:rPr>
                <a:t>Youtubes’s</a:t>
              </a:r>
              <a:r>
                <a:rPr lang="en-NZ" sz="1400" dirty="0">
                  <a:solidFill>
                    <a:schemeClr val="bg1"/>
                  </a:solidFill>
                  <a:latin typeface="Hurry Up"/>
                </a:rPr>
                <a:t> video’s don’t start on Youtube.com </a:t>
              </a:r>
            </a:p>
          </p:txBody>
        </p:sp>
        <p:sp>
          <p:nvSpPr>
            <p:cNvPr id="60" name="Oval 59"/>
            <p:cNvSpPr/>
            <p:nvPr/>
          </p:nvSpPr>
          <p:spPr>
            <a:xfrm>
              <a:off x="7725344" y="3153276"/>
              <a:ext cx="284773" cy="209654"/>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a:p>
          </p:txBody>
        </p:sp>
        <p:sp>
          <p:nvSpPr>
            <p:cNvPr id="28689" name="TextBox 60"/>
            <p:cNvSpPr txBox="1">
              <a:spLocks noChangeArrowheads="1"/>
            </p:cNvSpPr>
            <p:nvPr/>
          </p:nvSpPr>
          <p:spPr bwMode="auto">
            <a:xfrm rot="822931">
              <a:off x="6611889" y="2989721"/>
              <a:ext cx="1452125" cy="922239"/>
            </a:xfrm>
            <a:prstGeom prst="rect">
              <a:avLst/>
            </a:prstGeom>
            <a:noFill/>
            <a:ln w="9525">
              <a:noFill/>
              <a:miter lim="800000"/>
              <a:headEnd/>
              <a:tailEnd/>
            </a:ln>
          </p:spPr>
          <p:txBody>
            <a:bodyPr>
              <a:spAutoFit/>
            </a:bodyPr>
            <a:lstStyle/>
            <a:p>
              <a:pPr algn="ctr"/>
              <a:r>
                <a:rPr lang="en-NZ" sz="1200" dirty="0">
                  <a:solidFill>
                    <a:schemeClr val="bg1"/>
                  </a:solidFill>
                  <a:latin typeface="Hurry Up"/>
                </a:rPr>
                <a:t>12% of </a:t>
              </a:r>
              <a:r>
                <a:rPr lang="en-NZ" sz="1200" dirty="0" err="1">
                  <a:solidFill>
                    <a:schemeClr val="bg1"/>
                  </a:solidFill>
                  <a:latin typeface="Hurry Up"/>
                </a:rPr>
                <a:t>Brightcove’s</a:t>
              </a:r>
              <a:r>
                <a:rPr lang="en-NZ" sz="1200" dirty="0">
                  <a:solidFill>
                    <a:schemeClr val="bg1"/>
                  </a:solidFill>
                  <a:latin typeface="Hurry Up"/>
                </a:rPr>
                <a:t> streams come from Facebook </a:t>
              </a:r>
            </a:p>
          </p:txBody>
        </p:sp>
      </p:grpSp>
      <p:sp>
        <p:nvSpPr>
          <p:cNvPr id="28677" name="Title 4"/>
          <p:cNvSpPr txBox="1">
            <a:spLocks/>
          </p:cNvSpPr>
          <p:nvPr/>
        </p:nvSpPr>
        <p:spPr bwMode="auto">
          <a:xfrm>
            <a:off x="914400" y="407988"/>
            <a:ext cx="8067675" cy="792162"/>
          </a:xfrm>
          <a:prstGeom prst="rect">
            <a:avLst/>
          </a:prstGeom>
          <a:noFill/>
          <a:ln w="9525">
            <a:noFill/>
            <a:miter lim="800000"/>
            <a:headEnd/>
            <a:tailEnd/>
          </a:ln>
        </p:spPr>
        <p:txBody>
          <a:bodyPr anchor="ctr"/>
          <a:lstStyle/>
          <a:p>
            <a:r>
              <a:rPr lang="en-NZ" sz="2400">
                <a:latin typeface="Gill Sans MT" pitchFamily="34" charset="0"/>
                <a:ea typeface="ＭＳ Ｐゴシック"/>
                <a:cs typeface="ＭＳ Ｐゴシック"/>
              </a:rPr>
              <a:t>Embedding, sharing and syndicating is driving video growth</a:t>
            </a:r>
            <a:endParaRPr lang="en-NZ" sz="2000" i="1">
              <a:latin typeface="Gill Sans MT" pitchFamily="34" charset="0"/>
              <a:ea typeface="ＭＳ Ｐゴシック"/>
              <a:cs typeface="ＭＳ Ｐゴシック"/>
            </a:endParaRPr>
          </a:p>
        </p:txBody>
      </p:sp>
      <p:sp>
        <p:nvSpPr>
          <p:cNvPr id="24" name="Rounded Rectangle 23"/>
          <p:cNvSpPr/>
          <p:nvPr/>
        </p:nvSpPr>
        <p:spPr>
          <a:xfrm>
            <a:off x="180975" y="4095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accent5">
                    <a:lumMod val="50000"/>
                  </a:schemeClr>
                </a:solidFill>
                <a:latin typeface="Bauhaus 93" pitchFamily="82" charset="0"/>
              </a:rPr>
              <a:t>3</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8" name="Straight Connector 7"/>
          <p:cNvCxnSpPr/>
          <p:nvPr/>
        </p:nvCxnSpPr>
        <p:spPr>
          <a:xfrm>
            <a:off x="325438" y="1339850"/>
            <a:ext cx="8493125" cy="1588"/>
          </a:xfrm>
          <a:prstGeom prst="line">
            <a:avLst/>
          </a:prstGeom>
          <a:ln w="3175" cap="flat" cmpd="sng" algn="ctr">
            <a:solidFill>
              <a:srgbClr val="0500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0723" name="Title 4"/>
          <p:cNvSpPr txBox="1">
            <a:spLocks/>
          </p:cNvSpPr>
          <p:nvPr/>
        </p:nvSpPr>
        <p:spPr bwMode="auto">
          <a:xfrm>
            <a:off x="250825" y="407988"/>
            <a:ext cx="8364538" cy="792162"/>
          </a:xfrm>
          <a:prstGeom prst="rect">
            <a:avLst/>
          </a:prstGeom>
          <a:noFill/>
          <a:ln w="9525">
            <a:noFill/>
            <a:miter lim="800000"/>
            <a:headEnd/>
            <a:tailEnd/>
          </a:ln>
        </p:spPr>
        <p:txBody>
          <a:bodyPr anchor="ctr"/>
          <a:lstStyle/>
          <a:p>
            <a:r>
              <a:rPr lang="en-NZ" sz="2400">
                <a:latin typeface="Gill Sans MT" pitchFamily="34" charset="0"/>
                <a:ea typeface="ＭＳ Ｐゴシック"/>
                <a:cs typeface="ＭＳ Ｐゴシック"/>
              </a:rPr>
              <a:t>Customer driven changes</a:t>
            </a:r>
          </a:p>
          <a:p>
            <a:endParaRPr lang="en-NZ" sz="2400">
              <a:latin typeface="Gill Sans MT" pitchFamily="34" charset="0"/>
              <a:ea typeface="ＭＳ Ｐゴシック"/>
              <a:cs typeface="ＭＳ Ｐゴシック"/>
            </a:endParaRPr>
          </a:p>
        </p:txBody>
      </p:sp>
      <p:sp>
        <p:nvSpPr>
          <p:cNvPr id="17" name="Rectangle 16"/>
          <p:cNvSpPr/>
          <p:nvPr/>
        </p:nvSpPr>
        <p:spPr>
          <a:xfrm>
            <a:off x="257175" y="2695575"/>
            <a:ext cx="1776413" cy="9239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1600" b="1" dirty="0">
                <a:solidFill>
                  <a:schemeClr val="tx1"/>
                </a:solidFill>
                <a:latin typeface="Gill Sans MT"/>
              </a:rPr>
              <a:t>Digital Ad expenditure accelerated in FY11</a:t>
            </a:r>
          </a:p>
        </p:txBody>
      </p:sp>
      <p:sp>
        <p:nvSpPr>
          <p:cNvPr id="28" name="Rounded Rectangle 27"/>
          <p:cNvSpPr/>
          <p:nvPr/>
        </p:nvSpPr>
        <p:spPr>
          <a:xfrm>
            <a:off x="787131" y="18192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accent5">
                    <a:lumMod val="50000"/>
                  </a:schemeClr>
                </a:solidFill>
                <a:latin typeface="Bauhaus 93" pitchFamily="82" charset="0"/>
              </a:rPr>
              <a:t>1</a:t>
            </a:r>
          </a:p>
        </p:txBody>
      </p:sp>
      <p:sp>
        <p:nvSpPr>
          <p:cNvPr id="33" name="Rounded Rectangle 32"/>
          <p:cNvSpPr/>
          <p:nvPr/>
        </p:nvSpPr>
        <p:spPr>
          <a:xfrm>
            <a:off x="83605" y="3826375"/>
            <a:ext cx="2123017" cy="1974349"/>
          </a:xfrm>
          <a:prstGeom prst="roundRect">
            <a:avLst/>
          </a:prstGeom>
          <a:blipFill>
            <a:blip r:embed="rId3"/>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NZ"/>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8" name="Straight Connector 7"/>
          <p:cNvCxnSpPr/>
          <p:nvPr/>
        </p:nvCxnSpPr>
        <p:spPr>
          <a:xfrm>
            <a:off x="325438" y="1339850"/>
            <a:ext cx="8493125" cy="1588"/>
          </a:xfrm>
          <a:prstGeom prst="line">
            <a:avLst/>
          </a:prstGeom>
          <a:ln w="3175" cap="flat" cmpd="sng" algn="ctr">
            <a:solidFill>
              <a:srgbClr val="0500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32771" name="Picture 9"/>
          <p:cNvPicPr>
            <a:picLocks noChangeAspect="1"/>
          </p:cNvPicPr>
          <p:nvPr/>
        </p:nvPicPr>
        <p:blipFill>
          <a:blip r:embed="rId4"/>
          <a:srcRect/>
          <a:stretch>
            <a:fillRect/>
          </a:stretch>
        </p:blipFill>
        <p:spPr bwMode="auto">
          <a:xfrm>
            <a:off x="7899400" y="6337300"/>
            <a:ext cx="919163" cy="231775"/>
          </a:xfrm>
          <a:prstGeom prst="rect">
            <a:avLst/>
          </a:prstGeom>
          <a:noFill/>
          <a:ln w="9525">
            <a:noFill/>
            <a:miter lim="800000"/>
            <a:headEnd/>
            <a:tailEnd/>
          </a:ln>
        </p:spPr>
      </p:pic>
      <p:sp>
        <p:nvSpPr>
          <p:cNvPr id="32772" name="TextBox 35"/>
          <p:cNvSpPr txBox="1">
            <a:spLocks noChangeArrowheads="1"/>
          </p:cNvSpPr>
          <p:nvPr/>
        </p:nvSpPr>
        <p:spPr bwMode="auto">
          <a:xfrm>
            <a:off x="-47625" y="6610350"/>
            <a:ext cx="2603500" cy="246063"/>
          </a:xfrm>
          <a:prstGeom prst="rect">
            <a:avLst/>
          </a:prstGeom>
          <a:noFill/>
          <a:ln w="9525">
            <a:noFill/>
            <a:miter lim="800000"/>
            <a:headEnd/>
            <a:tailEnd/>
          </a:ln>
        </p:spPr>
        <p:txBody>
          <a:bodyPr wrap="none">
            <a:spAutoFit/>
          </a:bodyPr>
          <a:lstStyle/>
          <a:p>
            <a:r>
              <a:rPr lang="en-NZ" sz="1000">
                <a:latin typeface="Gill Sans MT" pitchFamily="34" charset="0"/>
                <a:cs typeface="Arial" charset="0"/>
              </a:rPr>
              <a:t>Source: IAB PWC Online quarterly reports </a:t>
            </a:r>
          </a:p>
        </p:txBody>
      </p:sp>
      <p:graphicFrame>
        <p:nvGraphicFramePr>
          <p:cNvPr id="32773" name="Object 1"/>
          <p:cNvGraphicFramePr>
            <a:graphicFrameLocks noGrp="1"/>
          </p:cNvGraphicFramePr>
          <p:nvPr/>
        </p:nvGraphicFramePr>
        <p:xfrm>
          <a:off x="1239838" y="2236788"/>
          <a:ext cx="6664325" cy="3505200"/>
        </p:xfrm>
        <a:graphic>
          <a:graphicData uri="http://schemas.openxmlformats.org/presentationml/2006/ole">
            <p:oleObj spid="_x0000_s32780" r:id="rId5" imgW="6669602" imgH="3505504" progId="Excel.Chart.8">
              <p:embed/>
            </p:oleObj>
          </a:graphicData>
        </a:graphic>
      </p:graphicFrame>
      <p:sp>
        <p:nvSpPr>
          <p:cNvPr id="9" name="TextBox 8"/>
          <p:cNvSpPr txBox="1"/>
          <p:nvPr/>
        </p:nvSpPr>
        <p:spPr>
          <a:xfrm rot="16200000">
            <a:off x="6350" y="3576638"/>
            <a:ext cx="2149475" cy="254000"/>
          </a:xfrm>
          <a:prstGeom prst="rect">
            <a:avLst/>
          </a:prstGeom>
          <a:noFill/>
        </p:spPr>
        <p:txBody>
          <a:bodyPr wrap="none">
            <a:spAutoFit/>
          </a:bodyPr>
          <a:lstStyle/>
          <a:p>
            <a:pPr algn="ctr" fontAlgn="auto">
              <a:spcBef>
                <a:spcPts val="0"/>
              </a:spcBef>
              <a:spcAft>
                <a:spcPts val="0"/>
              </a:spcAft>
              <a:defRPr/>
            </a:pPr>
            <a:r>
              <a:rPr lang="en-NZ" sz="1050" dirty="0">
                <a:latin typeface="Gill Sans MT"/>
              </a:rPr>
              <a:t>Total Market Digital Revenue $m</a:t>
            </a:r>
          </a:p>
        </p:txBody>
      </p:sp>
      <p:sp>
        <p:nvSpPr>
          <p:cNvPr id="32775" name="TextBox 4"/>
          <p:cNvSpPr txBox="1">
            <a:spLocks noChangeArrowheads="1"/>
          </p:cNvSpPr>
          <p:nvPr/>
        </p:nvSpPr>
        <p:spPr bwMode="auto">
          <a:xfrm>
            <a:off x="3922713" y="3179763"/>
            <a:ext cx="619125" cy="277812"/>
          </a:xfrm>
          <a:prstGeom prst="rect">
            <a:avLst/>
          </a:prstGeom>
          <a:noFill/>
          <a:ln w="9525">
            <a:noFill/>
            <a:miter lim="800000"/>
            <a:headEnd/>
            <a:tailEnd/>
          </a:ln>
        </p:spPr>
        <p:txBody>
          <a:bodyPr wrap="none">
            <a:spAutoFit/>
          </a:bodyPr>
          <a:lstStyle/>
          <a:p>
            <a:pPr algn="ctr"/>
            <a:r>
              <a:rPr lang="en-NZ" sz="1200">
                <a:latin typeface="Bauhaus 93"/>
                <a:ea typeface="ＭＳ Ｐゴシック"/>
                <a:cs typeface="ＭＳ Ｐゴシック"/>
              </a:rPr>
              <a:t>+16%</a:t>
            </a:r>
          </a:p>
        </p:txBody>
      </p:sp>
      <p:sp>
        <p:nvSpPr>
          <p:cNvPr id="32776" name="TextBox 4"/>
          <p:cNvSpPr txBox="1">
            <a:spLocks noChangeArrowheads="1"/>
          </p:cNvSpPr>
          <p:nvPr/>
        </p:nvSpPr>
        <p:spPr bwMode="auto">
          <a:xfrm>
            <a:off x="5319713" y="2854325"/>
            <a:ext cx="619125" cy="276225"/>
          </a:xfrm>
          <a:prstGeom prst="rect">
            <a:avLst/>
          </a:prstGeom>
          <a:noFill/>
          <a:ln w="9525">
            <a:noFill/>
            <a:miter lim="800000"/>
            <a:headEnd/>
            <a:tailEnd/>
          </a:ln>
        </p:spPr>
        <p:txBody>
          <a:bodyPr wrap="none">
            <a:spAutoFit/>
          </a:bodyPr>
          <a:lstStyle/>
          <a:p>
            <a:pPr algn="ctr"/>
            <a:r>
              <a:rPr lang="en-NZ" sz="1200">
                <a:latin typeface="Bauhaus 93"/>
                <a:ea typeface="ＭＳ Ｐゴシック"/>
                <a:cs typeface="ＭＳ Ｐゴシック"/>
              </a:rPr>
              <a:t>+15%</a:t>
            </a:r>
          </a:p>
        </p:txBody>
      </p:sp>
      <p:sp>
        <p:nvSpPr>
          <p:cNvPr id="32777" name="TextBox 4"/>
          <p:cNvSpPr txBox="1">
            <a:spLocks noChangeArrowheads="1"/>
          </p:cNvSpPr>
          <p:nvPr/>
        </p:nvSpPr>
        <p:spPr bwMode="auto">
          <a:xfrm>
            <a:off x="6283325" y="1744663"/>
            <a:ext cx="1484313" cy="647700"/>
          </a:xfrm>
          <a:prstGeom prst="rect">
            <a:avLst/>
          </a:prstGeom>
          <a:noFill/>
          <a:ln w="9525">
            <a:noFill/>
            <a:miter lim="800000"/>
            <a:headEnd/>
            <a:tailEnd/>
          </a:ln>
        </p:spPr>
        <p:txBody>
          <a:bodyPr wrap="none">
            <a:spAutoFit/>
          </a:bodyPr>
          <a:lstStyle/>
          <a:p>
            <a:pPr algn="ctr"/>
            <a:r>
              <a:rPr lang="en-NZ" sz="3600" b="1">
                <a:solidFill>
                  <a:srgbClr val="C00000"/>
                </a:solidFill>
                <a:latin typeface="Bauhaus 93"/>
                <a:ea typeface="ＭＳ Ｐゴシック"/>
                <a:cs typeface="ＭＳ Ｐゴシック"/>
              </a:rPr>
              <a:t>+23%</a:t>
            </a:r>
          </a:p>
        </p:txBody>
      </p:sp>
      <p:sp>
        <p:nvSpPr>
          <p:cNvPr id="32778" name="Title 4"/>
          <p:cNvSpPr txBox="1">
            <a:spLocks/>
          </p:cNvSpPr>
          <p:nvPr/>
        </p:nvSpPr>
        <p:spPr bwMode="auto">
          <a:xfrm>
            <a:off x="914400" y="407988"/>
            <a:ext cx="8067675" cy="792162"/>
          </a:xfrm>
          <a:prstGeom prst="rect">
            <a:avLst/>
          </a:prstGeom>
          <a:noFill/>
          <a:ln w="9525">
            <a:noFill/>
            <a:miter lim="800000"/>
            <a:headEnd/>
            <a:tailEnd/>
          </a:ln>
        </p:spPr>
        <p:txBody>
          <a:bodyPr anchor="ctr"/>
          <a:lstStyle/>
          <a:p>
            <a:r>
              <a:rPr lang="en-NZ" sz="2400">
                <a:latin typeface="Gill Sans MT" pitchFamily="34" charset="0"/>
                <a:ea typeface="ＭＳ Ｐゴシック"/>
                <a:cs typeface="ＭＳ Ｐゴシック"/>
              </a:rPr>
              <a:t>Digital Ad expenditure accelerated in FY11</a:t>
            </a:r>
          </a:p>
          <a:p>
            <a:endParaRPr lang="en-NZ" sz="2400">
              <a:latin typeface="Gill Sans MT" pitchFamily="34" charset="0"/>
              <a:ea typeface="ＭＳ Ｐゴシック"/>
              <a:cs typeface="ＭＳ Ｐゴシック"/>
            </a:endParaRPr>
          </a:p>
        </p:txBody>
      </p:sp>
      <p:sp>
        <p:nvSpPr>
          <p:cNvPr id="14" name="Rounded Rectangle 13"/>
          <p:cNvSpPr/>
          <p:nvPr/>
        </p:nvSpPr>
        <p:spPr>
          <a:xfrm>
            <a:off x="180975" y="409574"/>
            <a:ext cx="715964" cy="72389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NZ" sz="4000" dirty="0">
                <a:solidFill>
                  <a:schemeClr val="accent5">
                    <a:lumMod val="50000"/>
                  </a:schemeClr>
                </a:solidFill>
                <a:latin typeface="Bauhaus 93" pitchFamily="82" charset="0"/>
              </a:rPr>
              <a:t>1</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lumMod val="75000"/>
              <a:lumOff val="25000"/>
            </a:schemeClr>
          </a:solidFill>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Office Them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2682</TotalTime>
  <Words>2519</Words>
  <Application>Microsoft Macintosh PowerPoint</Application>
  <PresentationFormat>On-screen Show (4:3)</PresentationFormat>
  <Paragraphs>332</Paragraphs>
  <Slides>24</Slides>
  <Notes>24</Notes>
  <HiddenSlides>0</HiddenSlides>
  <MMClips>0</MMClips>
  <ScaleCrop>false</ScaleCrop>
  <HeadingPairs>
    <vt:vector size="6" baseType="variant">
      <vt:variant>
        <vt:lpstr>Design Template</vt:lpstr>
      </vt:variant>
      <vt:variant>
        <vt:i4>1</vt:i4>
      </vt:variant>
      <vt:variant>
        <vt:lpstr>Embedded OLE Servers</vt:lpstr>
      </vt:variant>
      <vt:variant>
        <vt:i4>2</vt:i4>
      </vt:variant>
      <vt:variant>
        <vt:lpstr>Slide Titles</vt:lpstr>
      </vt:variant>
      <vt:variant>
        <vt:i4>24</vt:i4>
      </vt:variant>
    </vt:vector>
  </HeadingPairs>
  <TitlesOfParts>
    <vt:vector size="27" baseType="lpstr">
      <vt:lpstr>Office Theme</vt:lpstr>
      <vt:lpstr>Excel.Chart.8</vt:lpstr>
      <vt:lpstr>Excel.Sheet.8</vt:lpstr>
      <vt:lpstr>Slide 1</vt:lpstr>
      <vt:lpstr>Slide 2</vt:lpstr>
      <vt:lpstr>Slide 3</vt:lpstr>
      <vt:lpstr>Slide 4</vt:lpstr>
      <vt:lpstr>Slide 5</vt:lpstr>
      <vt:lpstr>Slide 6</vt:lpstr>
      <vt:lpstr>Slide 7</vt:lpstr>
      <vt:lpstr>Slide 8</vt:lpstr>
      <vt:lpstr>Slide 9</vt:lpstr>
      <vt:lpstr>Slide 10</vt:lpstr>
      <vt:lpstr>Slide 11</vt:lpstr>
      <vt:lpstr>Video Revenues vs Static Revenues </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TVNZ</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graphics</dc:creator>
  <cp:lastModifiedBy>Robert Crooks</cp:lastModifiedBy>
  <cp:revision>224</cp:revision>
  <cp:lastPrinted>2011-07-27T03:01:10Z</cp:lastPrinted>
  <dcterms:created xsi:type="dcterms:W3CDTF">2011-09-01T18:03:54Z</dcterms:created>
  <dcterms:modified xsi:type="dcterms:W3CDTF">2011-09-01T18:14:02Z</dcterms:modified>
</cp:coreProperties>
</file>